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76" r:id="rId4"/>
    <p:sldId id="304" r:id="rId5"/>
    <p:sldId id="307" r:id="rId6"/>
    <p:sldId id="308" r:id="rId7"/>
    <p:sldId id="310" r:id="rId8"/>
    <p:sldId id="306" r:id="rId9"/>
    <p:sldId id="311" r:id="rId10"/>
    <p:sldId id="258" r:id="rId11"/>
    <p:sldId id="312" r:id="rId12"/>
    <p:sldId id="314" r:id="rId13"/>
    <p:sldId id="260" r:id="rId14"/>
    <p:sldId id="315" r:id="rId15"/>
    <p:sldId id="317" r:id="rId16"/>
    <p:sldId id="318" r:id="rId17"/>
    <p:sldId id="259" r:id="rId18"/>
    <p:sldId id="319" r:id="rId19"/>
    <p:sldId id="320" r:id="rId20"/>
    <p:sldId id="316" r:id="rId21"/>
    <p:sldId id="327" r:id="rId22"/>
    <p:sldId id="326" r:id="rId23"/>
    <p:sldId id="313" r:id="rId24"/>
    <p:sldId id="322" r:id="rId25"/>
    <p:sldId id="323" r:id="rId26"/>
    <p:sldId id="321" r:id="rId27"/>
    <p:sldId id="324" r:id="rId28"/>
    <p:sldId id="283" r:id="rId29"/>
    <p:sldId id="325" r:id="rId30"/>
    <p:sldId id="262" r:id="rId31"/>
    <p:sldId id="278" r:id="rId32"/>
    <p:sldId id="279" r:id="rId33"/>
    <p:sldId id="280" r:id="rId34"/>
    <p:sldId id="285" r:id="rId35"/>
    <p:sldId id="286" r:id="rId36"/>
    <p:sldId id="281" r:id="rId37"/>
    <p:sldId id="282" r:id="rId38"/>
    <p:sldId id="284" r:id="rId39"/>
    <p:sldId id="287" r:id="rId40"/>
    <p:sldId id="288" r:id="rId41"/>
    <p:sldId id="267" r:id="rId42"/>
    <p:sldId id="289" r:id="rId43"/>
    <p:sldId id="268" r:id="rId44"/>
    <p:sldId id="269" r:id="rId45"/>
    <p:sldId id="290" r:id="rId46"/>
    <p:sldId id="271" r:id="rId47"/>
    <p:sldId id="272" r:id="rId48"/>
    <p:sldId id="273" r:id="rId49"/>
    <p:sldId id="274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3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9F9F1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F9F1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38100" cap="flat">
              <a:solidFill>
                <a:srgbClr val="F9F9F1"/>
              </a:solidFill>
              <a:prstDash val="solid"/>
              <a:round/>
            </a:ln>
          </a:top>
          <a:bottom>
            <a:ln w="127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9F9F1"/>
        </a:fontRef>
        <a:srgbClr val="F9F9F1"/>
      </a:tcTxStyle>
      <a:tcStyle>
        <a:tcBdr>
          <a:left>
            <a:ln w="12700" cap="flat">
              <a:solidFill>
                <a:srgbClr val="F9F9F1"/>
              </a:solidFill>
              <a:prstDash val="solid"/>
              <a:round/>
            </a:ln>
          </a:left>
          <a:right>
            <a:ln w="12700" cap="flat">
              <a:solidFill>
                <a:srgbClr val="F9F9F1"/>
              </a:solidFill>
              <a:prstDash val="solid"/>
              <a:round/>
            </a:ln>
          </a:right>
          <a:top>
            <a:ln w="12700" cap="flat">
              <a:solidFill>
                <a:srgbClr val="F9F9F1"/>
              </a:solidFill>
              <a:prstDash val="solid"/>
              <a:round/>
            </a:ln>
          </a:top>
          <a:bottom>
            <a:ln w="38100" cap="flat">
              <a:solidFill>
                <a:srgbClr val="F9F9F1"/>
              </a:solidFill>
              <a:prstDash val="solid"/>
              <a:round/>
            </a:ln>
          </a:bottom>
          <a:insideH>
            <a:ln w="12700" cap="flat">
              <a:solidFill>
                <a:srgbClr val="F9F9F1"/>
              </a:solidFill>
              <a:prstDash val="solid"/>
              <a:round/>
            </a:ln>
          </a:insideH>
          <a:insideV>
            <a:ln w="12700" cap="flat">
              <a:solidFill>
                <a:srgbClr val="F9F9F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8"/>
    <p:restoredTop sz="88163"/>
  </p:normalViewPr>
  <p:slideViewPr>
    <p:cSldViewPr snapToGrid="0">
      <p:cViewPr>
        <p:scale>
          <a:sx n="87" d="100"/>
          <a:sy n="87" d="100"/>
        </p:scale>
        <p:origin x="584" y="744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Abandoned Pet Ratio 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Dogs</c:v>
                </c:pt>
                <c:pt idx="1">
                  <c:v>Cats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70.900000000000006</c:v>
                </c:pt>
                <c:pt idx="1">
                  <c:v>27.8</c:v>
                </c:pt>
                <c:pt idx="2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F5-F742-B05E-ABC308D392E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46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1628183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1825892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575693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246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88432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51018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02845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428801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115408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358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649023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819537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239623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09513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064434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3730518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--ppt reading--</a:t>
            </a:r>
          </a:p>
          <a:p>
            <a:r>
              <a:t>Now, we have our own server!</a:t>
            </a:r>
          </a:p>
        </p:txBody>
      </p:sp>
    </p:spTree>
    <p:extLst>
      <p:ext uri="{BB962C8B-B14F-4D97-AF65-F5344CB8AC3E}">
        <p14:creationId xmlns:p14="http://schemas.microsoft.com/office/powerpoint/2010/main" val="556246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13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59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7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Or we can apply it to many other parts.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66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235780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is the schedule later.</a:t>
            </a:r>
          </a:p>
        </p:txBody>
      </p:sp>
    </p:spTree>
    <p:extLst>
      <p:ext uri="{BB962C8B-B14F-4D97-AF65-F5344CB8AC3E}">
        <p14:creationId xmlns:p14="http://schemas.microsoft.com/office/powerpoint/2010/main" val="264896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7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2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3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8" y="6221732"/>
            <a:ext cx="273652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jpg"/><Relationship Id="rId7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5" Type="http://schemas.openxmlformats.org/officeDocument/2006/relationships/image" Target="../media/image56.png"/><Relationship Id="rId15" Type="http://schemas.openxmlformats.org/officeDocument/2006/relationships/image" Target="../media/image57.png"/><Relationship Id="rId10" Type="http://schemas.openxmlformats.org/officeDocument/2006/relationships/image" Target="../media/image65.jpeg"/><Relationship Id="rId4" Type="http://schemas.openxmlformats.org/officeDocument/2006/relationships/image" Target="../media/image1.png"/><Relationship Id="rId9" Type="http://schemas.openxmlformats.org/officeDocument/2006/relationships/image" Target="../media/image64.jpeg"/><Relationship Id="rId1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image" Target="../media/image7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9.png"/><Relationship Id="rId5" Type="http://schemas.openxmlformats.org/officeDocument/2006/relationships/image" Target="../media/image57.png"/><Relationship Id="rId10" Type="http://schemas.openxmlformats.org/officeDocument/2006/relationships/image" Target="../media/image72.emf"/><Relationship Id="rId4" Type="http://schemas.openxmlformats.org/officeDocument/2006/relationships/image" Target="../media/image1.png"/><Relationship Id="rId9" Type="http://schemas.openxmlformats.org/officeDocument/2006/relationships/image" Target="../media/image71.png"/><Relationship Id="rId14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13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gif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8.png"/><Relationship Id="rId3" Type="http://schemas.openxmlformats.org/officeDocument/2006/relationships/image" Target="../media/image58.png"/><Relationship Id="rId7" Type="http://schemas.openxmlformats.org/officeDocument/2006/relationships/image" Target="../media/image5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69.png"/><Relationship Id="rId4" Type="http://schemas.openxmlformats.org/officeDocument/2006/relationships/image" Target="../media/image1.png"/><Relationship Id="rId9" Type="http://schemas.openxmlformats.org/officeDocument/2006/relationships/image" Target="../media/image72.emf"/><Relationship Id="rId1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9.gif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13.png"/><Relationship Id="rId4" Type="http://schemas.openxmlformats.org/officeDocument/2006/relationships/image" Target="../media/image58.png"/><Relationship Id="rId9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86.jpg"/><Relationship Id="rId4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8" y="5170354"/>
            <a:ext cx="7407296" cy="1323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Team </a:t>
            </a:r>
            <a:r>
              <a:rPr dirty="0" err="1"/>
              <a:t>Groza</a:t>
            </a:r>
            <a:endParaRPr dirty="0">
              <a:solidFill>
                <a:srgbClr val="FFFFFF"/>
              </a:solidFill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altLang="ko-KR" b="1" dirty="0">
                <a:sym typeface="맑은 고딕"/>
              </a:rPr>
              <a:t>Kim Tae Hong (20132335)</a:t>
            </a:r>
            <a:endParaRPr lang="en-US" altLang="ko-KR" b="1" dirty="0">
              <a:solidFill>
                <a:srgbClr val="FFFFFF"/>
              </a:solidFill>
              <a:sym typeface="맑은 고딕"/>
            </a:endParaRPr>
          </a:p>
          <a:p>
            <a:pPr algn="r"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b="1" dirty="0"/>
              <a:t>Kim Chan Il (20150577)</a:t>
            </a:r>
            <a:endParaRPr b="1" dirty="0">
              <a:solidFill>
                <a:srgbClr val="FFFFFF"/>
              </a:solidFill>
            </a:endParaRPr>
          </a:p>
          <a:p>
            <a:pPr algn="r">
              <a:defRPr sz="2000">
                <a:latin typeface="+mj-lt"/>
                <a:ea typeface="+mj-ea"/>
                <a:cs typeface="+mj-cs"/>
                <a:sym typeface="맑은 고딕"/>
              </a:defRPr>
            </a:pPr>
            <a:r>
              <a:rPr b="1" dirty="0" err="1"/>
              <a:t>Paeng</a:t>
            </a:r>
            <a:r>
              <a:rPr b="1" dirty="0"/>
              <a:t> </a:t>
            </a:r>
            <a:r>
              <a:rPr b="1" dirty="0" err="1"/>
              <a:t>Jin</a:t>
            </a:r>
            <a:r>
              <a:rPr b="1" dirty="0"/>
              <a:t> </a:t>
            </a:r>
            <a:r>
              <a:rPr b="1" dirty="0" err="1"/>
              <a:t>Wook</a:t>
            </a:r>
            <a:r>
              <a:rPr b="1" dirty="0"/>
              <a:t> (20154645)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2185062" y="2821750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dirty="0"/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886" y="2598115"/>
            <a:ext cx="1284945" cy="127530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5F5C4-A0E1-AD4F-BAFF-D03630D5F8DD}"/>
              </a:ext>
            </a:extLst>
          </p:cNvPr>
          <p:cNvSpPr txBox="1"/>
          <p:nvPr/>
        </p:nvSpPr>
        <p:spPr>
          <a:xfrm>
            <a:off x="0" y="3695375"/>
            <a:ext cx="1219200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>
            <a:lvl1pPr algn="ctr">
              <a:defRPr sz="4800" b="1">
                <a:solidFill>
                  <a:srgbClr val="FFFFFF"/>
                </a:solidFill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Final Demonstration</a:t>
            </a:r>
            <a:endParaRPr sz="280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rPr lang="en-US" altLang="ko-KR" dirty="0"/>
              <a:t>2</a:t>
            </a:r>
            <a:r>
              <a:rPr dirty="0"/>
              <a:t>. </a:t>
            </a:r>
            <a:r>
              <a:rPr lang="en-US" dirty="0"/>
              <a:t>Project Construction</a:t>
            </a:r>
            <a:endParaRPr dirty="0"/>
          </a:p>
        </p:txBody>
      </p:sp>
      <p:pic>
        <p:nvPicPr>
          <p:cNvPr id="121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EE43E31-928D-0F48-AC62-43B61D33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4606"/>
            <a:ext cx="12192000" cy="132556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altLang="ko-KR" sz="4500" dirty="0"/>
              <a:t>We are team </a:t>
            </a:r>
            <a:r>
              <a:rPr lang="en-US" altLang="ko-KR" sz="4500" dirty="0" err="1"/>
              <a:t>Groza</a:t>
            </a:r>
            <a:endParaRPr sz="4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14977-8D61-D644-8738-D9BF84B98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7" y="264017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04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6EE43E31-928D-0F48-AC62-43B61D330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14606"/>
            <a:ext cx="12192000" cy="132556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Our team is consist of three people</a:t>
            </a:r>
            <a:endParaRPr sz="4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14977-8D61-D644-8738-D9BF84B98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87" y="2640173"/>
            <a:ext cx="3048000" cy="304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CAA0C6-F092-B04C-B4B0-01872C7B3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46" y="5113280"/>
            <a:ext cx="2115929" cy="21159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6BD147-F64A-504E-9A82-0A93274A2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22" y="5117625"/>
            <a:ext cx="2115929" cy="21159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99D754-7DA6-1C4C-9401-C9215CC64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98" y="5113279"/>
            <a:ext cx="2115929" cy="21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7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3ECF9FD4-9372-7E40-A15A-8F71772DB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81631"/>
            <a:ext cx="12192000" cy="102863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So we divide our job into 3 Parts</a:t>
            </a:r>
            <a:endParaRPr sz="4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5ADA95-DB66-724A-9B21-ADB3F1B302F0}"/>
              </a:ext>
            </a:extLst>
          </p:cNvPr>
          <p:cNvSpPr>
            <a:spLocks/>
          </p:cNvSpPr>
          <p:nvPr/>
        </p:nvSpPr>
        <p:spPr>
          <a:xfrm>
            <a:off x="4026523" y="1371598"/>
            <a:ext cx="180000" cy="5040000"/>
          </a:xfrm>
          <a:prstGeom prst="rect">
            <a:avLst/>
          </a:prstGeom>
          <a:solidFill>
            <a:srgbClr val="C0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43A0F1-1CD5-6D41-87E8-9A8A0DA1EF79}"/>
              </a:ext>
            </a:extLst>
          </p:cNvPr>
          <p:cNvSpPr>
            <a:spLocks/>
          </p:cNvSpPr>
          <p:nvPr/>
        </p:nvSpPr>
        <p:spPr>
          <a:xfrm>
            <a:off x="8022055" y="1371598"/>
            <a:ext cx="180000" cy="5040000"/>
          </a:xfrm>
          <a:prstGeom prst="rect">
            <a:avLst/>
          </a:prstGeom>
          <a:solidFill>
            <a:srgbClr val="C00000"/>
          </a:solidFill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C1A3ED-B225-714B-8F0B-14D160391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8" y="966528"/>
            <a:ext cx="12192000" cy="585171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5D23A9D-D2FF-B64C-AD93-B590E0645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793" y="-21610"/>
            <a:ext cx="15546941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7EEF2F-31E8-8842-8C87-051FD36AF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13C0-7E7D-A94A-8EED-82549DEB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5537" flipV="1">
            <a:off x="7592319" y="2725728"/>
            <a:ext cx="2666880" cy="1528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33B47-5135-4847-9ABE-240560F126CA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AD93EB-C36D-E048-8B59-8E230C9F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3069" flipV="1">
            <a:off x="6602502" y="917464"/>
            <a:ext cx="1966651" cy="10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EB80B5-4636-8042-9AEE-ED4DC34A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4002" flipV="1">
            <a:off x="3976686" y="2957628"/>
            <a:ext cx="5067708" cy="1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5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5D23A9D-D2FF-B64C-AD93-B590E0645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793" y="-21610"/>
            <a:ext cx="15546941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17EEF2F-31E8-8842-8C87-051FD36AF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64" y="-126956"/>
            <a:ext cx="4341648" cy="16068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C713C0-7E7D-A94A-8EED-82549DEB5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805537" flipV="1">
            <a:off x="7592319" y="2725728"/>
            <a:ext cx="2666880" cy="1528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733B47-5135-4847-9ABE-240560F126CA}"/>
              </a:ext>
            </a:extLst>
          </p:cNvPr>
          <p:cNvSpPr/>
          <p:nvPr/>
        </p:nvSpPr>
        <p:spPr>
          <a:xfrm>
            <a:off x="7977352" y="1142816"/>
            <a:ext cx="40750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457200">
              <a:defRPr sz="1800"/>
            </a:pPr>
            <a:r>
              <a:rPr lang="en-US" altLang="ko-KR" sz="1500" b="1" dirty="0">
                <a:solidFill>
                  <a:schemeClr val="tx1"/>
                </a:solidFill>
              </a:rPr>
              <a:t>https://</a:t>
            </a:r>
            <a:r>
              <a:rPr lang="en-US" altLang="ko-KR" sz="15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GrozaTeam</a:t>
            </a:r>
            <a:r>
              <a:rPr lang="en-US" altLang="ko-KR" sz="1500" b="1" dirty="0">
                <a:solidFill>
                  <a:schemeClr val="tx1"/>
                </a:solidFill>
              </a:rPr>
              <a:t>/</a:t>
            </a:r>
            <a:r>
              <a:rPr lang="en-US" altLang="ko-KR" sz="1500" b="1" dirty="0" err="1">
                <a:solidFill>
                  <a:schemeClr val="tx1"/>
                </a:solidFill>
              </a:rPr>
              <a:t>Rumypet</a:t>
            </a:r>
            <a:endParaRPr lang="en-US" altLang="ko-KR" sz="1500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AD93EB-C36D-E048-8B59-8E230C9F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83069" flipV="1">
            <a:off x="6602502" y="917464"/>
            <a:ext cx="1966651" cy="101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EB80B5-4636-8042-9AEE-ED4DC34A4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4002" flipV="1">
            <a:off x="3976686" y="2957628"/>
            <a:ext cx="5067708" cy="1989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465F18-74A0-C747-9F87-6CCE5B89D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044" y="1758625"/>
            <a:ext cx="7567567" cy="466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6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0 : Registration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3617196" y="4675208"/>
            <a:ext cx="271689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“Complete”</a:t>
            </a:r>
          </a:p>
        </p:txBody>
      </p:sp>
    </p:spTree>
    <p:extLst>
      <p:ext uri="{BB962C8B-B14F-4D97-AF65-F5344CB8AC3E}">
        <p14:creationId xmlns:p14="http://schemas.microsoft.com/office/powerpoint/2010/main" val="2853889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32149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9583 -0.0004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1 : Verification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10460264" y="3856718"/>
            <a:ext cx="18548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“True”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C 0.04792 0.01597 0.00274 0.00254 0.12044 1.48148E-6 L 0.37917 -0.00371 C 0.3862 -0.00232 0.39362 1.48148E-6 0.40065 1.48148E-6 C 0.41602 1.48148E-6 0.42669 0.00139 0.43946 -0.00764 C 0.45339 -0.01713 0.44544 -0.0125 0.45794 -0.02292 C 0.46133 -0.0257 0.46784 -0.03056 0.46784 -0.03033 L 0.478 -0.04607 C 0.47969 -0.04838 0.48112 -0.05208 0.48294 -0.05371 C 0.49089 -0.05949 0.48646 -0.05671 0.49649 -0.06134 C 0.4987 -0.06389 0.50104 -0.0669 0.50326 -0.06898 C 0.50625 -0.07153 0.51589 -0.07546 0.51836 -0.07662 C 0.52071 -0.07801 0.52292 -0.07917 0.525 -0.08033 C 0.52682 -0.08171 0.52826 -0.0838 0.53034 -0.08449 C 0.53672 -0.08658 0.54349 -0.08681 0.55026 -0.08796 L 0.57709 -0.08449 C 0.58932 -0.08218 0.59219 -0.08195 0.60222 -0.07662 C 0.60443 -0.07546 0.60677 -0.07384 0.60912 -0.07269 C 0.61576 -0.06991 0.62917 -0.06505 0.62917 -0.06482 C 0.63242 -0.0625 0.63607 -0.06111 0.63919 -0.05741 C 0.64141 -0.05486 0.64362 -0.05185 0.6461 -0.04977 C 0.64805 -0.04792 0.65026 -0.04746 0.65261 -0.04607 C 0.65547 -0.04375 0.65821 -0.04051 0.66107 -0.03843 C 0.66406 -0.03588 0.66966 -0.03426 0.67292 -0.03056 C 0.68581 -0.01551 0.67031 -0.02871 0.68281 -0.01898 C 0.68464 -0.01644 0.68607 -0.01343 0.68802 -0.01134 C 0.68946 -0.00949 0.69128 -0.00857 0.69297 -0.00764 C 0.7125 0.00532 0.68347 -0.01505 0.70964 1.48148E-6 C 0.71328 0.00231 0.71628 0.00532 0.71979 0.00764 C 0.73672 0.0206 0.71042 0.00092 0.73164 0.01551 C 0.7444 0.0243 0.74024 0.02407 0.75508 0.03079 C 0.76068 0.03356 0.76641 0.03449 0.77175 0.03842 C 0.78255 0.04676 0.78281 0.04768 0.80039 0.05023 C 0.83008 0.05417 0.81927 0.05393 0.83255 0.05393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43 0.00625 -0.00221 0.01296 -0.00404 0.01898 C -0.00599 0.02523 -0.01185 0.02986 -0.01484 0.0331 C -0.01615 0.03472 -0.01732 0.03657 -0.01888 0.03796 C -0.0207 0.03958 -0.02643 0.0419 -0.02826 0.04282 L -0.0362 0.05231 C -0.03763 0.05394 -0.0388 0.05579 -0.04023 0.05694 C -0.05638 0.0713 -0.03633 0.05301 -0.04961 0.06644 C -0.0513 0.06829 -0.05326 0.06944 -0.05495 0.0713 C -0.05912 0.07569 -0.06276 0.08171 -0.06706 0.08565 C -0.07357 0.09144 -0.08425 0.10162 -0.09115 0.10463 L -0.09648 0.10694 C -0.0987 0.10926 -0.10078 0.11227 -0.10326 0.11412 C -0.10404 0.11481 -0.11875 0.12523 -0.12461 0.12847 C -0.12773 0.13009 -0.13086 0.13171 -0.13398 0.1331 C -0.1375 0.13495 -0.14115 0.13611 -0.14466 0.13796 C -0.15104 0.14097 -0.15729 0.14375 -0.16341 0.14745 C -0.16615 0.14907 -0.16875 0.15116 -0.17148 0.15231 C -0.18398 0.15741 -0.17721 0.15185 -0.18763 0.15694 C -0.19037 0.15833 -0.19284 0.16088 -0.19557 0.16181 C -0.19922 0.16273 -0.20664 0.16481 -0.21029 0.16644 C -0.21172 0.16713 -0.21302 0.16829 -0.21432 0.16898 C -0.21654 0.16991 -0.21888 0.17037 -0.22109 0.1713 C -0.22292 0.17199 -0.22461 0.17292 -0.22643 0.17361 C -0.22904 0.17454 -0.23177 0.17523 -0.23451 0.17593 C -0.23672 0.17662 -0.23893 0.17778 -0.24115 0.17847 C -0.24388 0.17917 -0.24648 0.17986 -0.24922 0.18079 C -0.25143 0.18148 -0.25365 0.18241 -0.25586 0.1831 C -0.25898 0.18403 -0.26211 0.18472 -0.26523 0.18565 L -0.32956 0.1831 C -0.3444 0.18218 -0.33724 0.18241 -0.34557 0.17847 C -0.34922 0.17662 -0.35638 0.17361 -0.35638 0.17361 C -0.36979 0.16157 -0.35287 0.17569 -0.36836 0.16644 C -0.37031 0.16528 -0.37188 0.16319 -0.3737 0.16181 C -0.375 0.16065 -0.37643 0.16019 -0.37773 0.15926 C -0.38008 0.15787 -0.38216 0.15602 -0.38451 0.15463 C -0.38828 0.15208 -0.38958 0.15162 -0.39388 0.14977 C -0.39557 0.14745 -0.39727 0.14491 -0.39922 0.14259 C -0.403 0.13843 -0.40469 0.13796 -0.40859 0.13565 C -0.41107 0.13102 -0.41185 0.12894 -0.41523 0.12593 C -0.41654 0.125 -0.41797 0.12454 -0.41927 0.12361 C -0.42357 0.11597 -0.42331 0.11991 -0.42331 0.11412 L -0.83711 0.11412 L -0.83711 0.11412 " pathEditMode="relative" ptsTypes="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5FDF4BD5-85CE-204A-8C49-0E901B645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" y="1"/>
            <a:ext cx="12192000" cy="14709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sz="4500" dirty="0"/>
              <a:t>Project Flow</a:t>
            </a:r>
            <a:br>
              <a:rPr lang="en-US" sz="4500" dirty="0"/>
            </a:br>
            <a:r>
              <a:rPr lang="en-US" altLang="ko-KR" sz="3000" dirty="0">
                <a:solidFill>
                  <a:schemeClr val="tx1"/>
                </a:solidFill>
              </a:rPr>
              <a:t>Mode 2 : Identification</a:t>
            </a:r>
            <a:endParaRPr sz="4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8D147A-096A-6744-BE74-5CACD593D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166"/>
            <a:ext cx="12192000" cy="5517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127EBD-C96D-5748-96E1-757DEC49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3233612"/>
            <a:ext cx="1876562" cy="12462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7E267B-3605-7942-A5C1-F4EBDEBD1ADE}"/>
              </a:ext>
            </a:extLst>
          </p:cNvPr>
          <p:cNvSpPr/>
          <p:nvPr/>
        </p:nvSpPr>
        <p:spPr>
          <a:xfrm>
            <a:off x="10250905" y="3856718"/>
            <a:ext cx="206422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5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“Dog 2”</a:t>
            </a:r>
          </a:p>
        </p:txBody>
      </p:sp>
    </p:spTree>
    <p:extLst>
      <p:ext uri="{BB962C8B-B14F-4D97-AF65-F5344CB8AC3E}">
        <p14:creationId xmlns:p14="http://schemas.microsoft.com/office/powerpoint/2010/main" val="668549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C 0.04792 0.01597 0.00274 0.00254 0.12044 1.48148E-6 L 0.37917 -0.00371 C 0.3862 -0.00232 0.39362 1.48148E-6 0.40065 1.48148E-6 C 0.41602 1.48148E-6 0.42669 0.00139 0.43946 -0.00764 C 0.45339 -0.01713 0.44544 -0.0125 0.45794 -0.02292 C 0.46133 -0.0257 0.46784 -0.03056 0.46784 -0.03033 L 0.478 -0.04607 C 0.47969 -0.04838 0.48112 -0.05208 0.48294 -0.05371 C 0.49089 -0.05949 0.48646 -0.05671 0.49649 -0.06134 C 0.4987 -0.06389 0.50104 -0.0669 0.50326 -0.06898 C 0.50625 -0.07153 0.51589 -0.07546 0.51836 -0.07662 C 0.52071 -0.07801 0.52292 -0.07917 0.525 -0.08033 C 0.52682 -0.08171 0.52826 -0.0838 0.53034 -0.08449 C 0.53672 -0.08658 0.54349 -0.08681 0.55026 -0.08796 L 0.57709 -0.08449 C 0.58932 -0.08218 0.59219 -0.08195 0.60222 -0.07662 C 0.60443 -0.07546 0.60677 -0.07384 0.60912 -0.07269 C 0.61576 -0.06991 0.62917 -0.06505 0.62917 -0.06482 C 0.63242 -0.0625 0.63607 -0.06111 0.63919 -0.05741 C 0.64141 -0.05486 0.64362 -0.05185 0.6461 -0.04977 C 0.64805 -0.04792 0.65026 -0.04746 0.65261 -0.04607 C 0.65547 -0.04375 0.65821 -0.04051 0.66107 -0.03843 C 0.66406 -0.03588 0.66966 -0.03426 0.67292 -0.03056 C 0.68581 -0.01551 0.67031 -0.02871 0.68281 -0.01898 C 0.68464 -0.01644 0.68607 -0.01343 0.68802 -0.01134 C 0.68946 -0.00949 0.69128 -0.00857 0.69297 -0.00764 C 0.7125 0.00532 0.68347 -0.01505 0.70964 1.48148E-6 C 0.71328 0.00231 0.71628 0.00532 0.71979 0.00764 C 0.73672 0.0206 0.71042 0.00092 0.73164 0.01551 C 0.7444 0.0243 0.74024 0.02407 0.75508 0.03079 C 0.76068 0.03356 0.76641 0.03449 0.77175 0.03842 C 0.78255 0.04676 0.78281 0.04768 0.80039 0.05023 C 0.83008 0.05417 0.81927 0.05393 0.83255 0.05393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28" y="-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3.33333E-6 0.00023 C -0.00143 0.00625 -0.00208 0.01296 -0.00403 0.01898 C -0.00586 0.02523 -0.01172 0.02986 -0.01471 0.0331 C -0.01588 0.03472 -0.01718 0.03657 -0.01862 0.03796 C -0.02057 0.03958 -0.0263 0.0419 -0.02786 0.04282 L -0.0358 0.05231 C -0.03737 0.05393 -0.03841 0.05579 -0.03997 0.05694 C -0.05573 0.0713 -0.03593 0.05301 -0.04909 0.06643 C -0.05091 0.06829 -0.05273 0.06944 -0.05455 0.0713 C -0.05846 0.07569 -0.06211 0.08171 -0.0664 0.08565 C -0.07278 0.09143 -0.08333 0.10162 -0.09036 0.10463 L -0.0957 0.10694 C -0.09778 0.10926 -0.09987 0.11227 -0.10221 0.11412 C -0.10312 0.11481 -0.1177 0.12523 -0.12356 0.12847 C -0.12643 0.13009 -0.12955 0.13171 -0.13268 0.1331 C -0.13632 0.13495 -0.13984 0.13611 -0.14323 0.13796 C -0.14961 0.14097 -0.15573 0.14375 -0.16198 0.14745 C -0.16471 0.14907 -0.16718 0.15116 -0.16992 0.15231 C -0.18216 0.15741 -0.17565 0.15185 -0.1858 0.15694 C -0.18854 0.15833 -0.19101 0.16088 -0.19362 0.1618 C -0.19726 0.16273 -0.20468 0.16481 -0.20833 0.16643 C -0.20963 0.16713 -0.21093 0.16829 -0.21224 0.16898 C -0.21458 0.16991 -0.21679 0.17037 -0.21901 0.1713 C -0.22096 0.17199 -0.22252 0.17292 -0.22422 0.17361 C -0.22682 0.17454 -0.22955 0.17523 -0.23242 0.17592 C -0.23463 0.17662 -0.23672 0.17778 -0.2388 0.17847 C -0.24153 0.17917 -0.24414 0.17986 -0.24687 0.18079 C -0.24895 0.18148 -0.25117 0.18241 -0.25351 0.1831 C -0.25664 0.18403 -0.25976 0.18472 -0.26263 0.18565 L -0.32643 0.1831 C -0.34114 0.18217 -0.33398 0.18241 -0.34231 0.17847 C -0.34583 0.17662 -0.35299 0.17361 -0.35299 0.17384 C -0.36627 0.16157 -0.34948 0.17569 -0.36484 0.16643 C -0.36679 0.16528 -0.36836 0.16319 -0.37018 0.1618 C -0.37148 0.16065 -0.37291 0.16018 -0.37409 0.15926 C -0.37643 0.15787 -0.37851 0.15602 -0.38086 0.15463 C -0.38463 0.15208 -0.38593 0.15162 -0.39023 0.14977 C -0.39192 0.14745 -0.39349 0.14491 -0.39557 0.14259 C -0.39922 0.13842 -0.40078 0.13796 -0.40468 0.13565 C -0.40716 0.13102 -0.40807 0.12893 -0.41132 0.12592 C -0.41276 0.125 -0.41406 0.12454 -0.41536 0.12361 C -0.41966 0.11597 -0.4194 0.11991 -0.4194 0.11412 L -0.82916 0.11412 L -0.82916 0.11435 " pathEditMode="relative" rAng="0" ptsTypes="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58" y="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rPr dirty="0"/>
              <a:t>3. </a:t>
            </a:r>
            <a:r>
              <a:rPr lang="en-US" dirty="0"/>
              <a:t>Development Progress</a:t>
            </a:r>
            <a:endParaRPr dirty="0"/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325288" y="6101085"/>
            <a:ext cx="8683767" cy="30496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26228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729" y="3644606"/>
            <a:ext cx="9153832" cy="3213394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rPr dirty="0"/>
              <a:t>Contents</a:t>
            </a:r>
          </a:p>
        </p:txBody>
      </p:sp>
      <p:sp>
        <p:nvSpPr>
          <p:cNvPr id="118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1374225" y="1904999"/>
            <a:ext cx="5205251" cy="65952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4000" b="1"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6" name="그림 5" descr="그림 4">
            <a:extLst>
              <a:ext uri="{FF2B5EF4-FFF2-40B4-BE49-F238E27FC236}">
                <a16:creationId xmlns:a16="http://schemas.microsoft.com/office/drawing/2014/main" id="{D203591F-1267-2B4F-B289-3CE9DCD80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662" y="1904999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림 6" descr="그림 4">
            <a:extLst>
              <a:ext uri="{FF2B5EF4-FFF2-40B4-BE49-F238E27FC236}">
                <a16:creationId xmlns:a16="http://schemas.microsoft.com/office/drawing/2014/main" id="{ACC30604-0E12-8E42-9684-775CDEA7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2564522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 descr="그림 4">
            <a:extLst>
              <a:ext uri="{FF2B5EF4-FFF2-40B4-BE49-F238E27FC236}">
                <a16:creationId xmlns:a16="http://schemas.microsoft.com/office/drawing/2014/main" id="{DBC258B2-9C31-834D-B6D3-E2D432275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245005"/>
            <a:ext cx="611561" cy="606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 descr="그림 4">
            <a:extLst>
              <a:ext uri="{FF2B5EF4-FFF2-40B4-BE49-F238E27FC236}">
                <a16:creationId xmlns:a16="http://schemas.microsoft.com/office/drawing/2014/main" id="{F4143009-324E-5E41-83D8-EEE73629D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3925488"/>
            <a:ext cx="611561" cy="60697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A2E1CD4-CFE9-C445-8A96-40B495E10325}"/>
              </a:ext>
            </a:extLst>
          </p:cNvPr>
          <p:cNvSpPr txBox="1">
            <a:spLocks/>
          </p:cNvSpPr>
          <p:nvPr/>
        </p:nvSpPr>
        <p:spPr>
          <a:xfrm>
            <a:off x="1384731" y="2553498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Project Construction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303F6F5B-2EBA-E64A-9EE8-3C3F34102EA0}"/>
              </a:ext>
            </a:extLst>
          </p:cNvPr>
          <p:cNvSpPr txBox="1">
            <a:spLocks/>
          </p:cNvSpPr>
          <p:nvPr/>
        </p:nvSpPr>
        <p:spPr>
          <a:xfrm>
            <a:off x="1374223" y="3220910"/>
            <a:ext cx="5780556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dirty="0"/>
              <a:t>Development Progress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FF368E93-5618-9D42-8ACD-E793F2C1CAB6}"/>
              </a:ext>
            </a:extLst>
          </p:cNvPr>
          <p:cNvSpPr txBox="1">
            <a:spLocks/>
          </p:cNvSpPr>
          <p:nvPr/>
        </p:nvSpPr>
        <p:spPr>
          <a:xfrm>
            <a:off x="1384731" y="3925488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Execution Result</a:t>
            </a:r>
          </a:p>
        </p:txBody>
      </p:sp>
      <p:pic>
        <p:nvPicPr>
          <p:cNvPr id="15" name="그림 14" descr="그림 4">
            <a:extLst>
              <a:ext uri="{FF2B5EF4-FFF2-40B4-BE49-F238E27FC236}">
                <a16:creationId xmlns:a16="http://schemas.microsoft.com/office/drawing/2014/main" id="{572084B0-A4B1-8E42-BAC5-1B6811F6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170" y="4585011"/>
            <a:ext cx="611561" cy="60697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D5DC2020-8CE3-6F4B-A9A1-EDD3DB1DCCD3}"/>
              </a:ext>
            </a:extLst>
          </p:cNvPr>
          <p:cNvSpPr txBox="1">
            <a:spLocks/>
          </p:cNvSpPr>
          <p:nvPr/>
        </p:nvSpPr>
        <p:spPr>
          <a:xfrm>
            <a:off x="1384731" y="4585011"/>
            <a:ext cx="5205251" cy="659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marL="0" indent="0" hangingPunct="1">
              <a:buFont typeface="Arial"/>
              <a:buNone/>
              <a:defRPr sz="4000" b="1"/>
            </a:pPr>
            <a:r>
              <a:rPr lang="en-US" sz="4000" b="1" dirty="0"/>
              <a:t>Problem &amp; Future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We visited dog cafe to collect some </a:t>
            </a:r>
            <a:r>
              <a:rPr lang="en-US" sz="3500" dirty="0" err="1"/>
              <a:t>datas</a:t>
            </a:r>
            <a:endParaRPr sz="3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1B4A51-9B61-E147-8DC9-4A43E1040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59377" y="2315074"/>
            <a:ext cx="5040000" cy="28350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FFB130-FBE6-5145-8F0B-08212432A32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8433" y="2296912"/>
            <a:ext cx="5040000" cy="28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64F2545-6744-EB42-9F69-ED8B14632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87" y="1212574"/>
            <a:ext cx="4180598" cy="41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082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As a result, we collected some </a:t>
            </a:r>
            <a:r>
              <a:rPr lang="en-US" sz="3500" dirty="0" err="1"/>
              <a:t>datas</a:t>
            </a:r>
            <a:endParaRPr sz="3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C948F0-8574-2440-BDFA-7911DA6ED8E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63" y="1928922"/>
            <a:ext cx="1620000" cy="16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69B0B9-682E-0B49-8F14-1E06C889373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61" y="1928922"/>
            <a:ext cx="1620000" cy="16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9CBDC8-0282-6646-A709-CEEA75E89E8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59" y="1936624"/>
            <a:ext cx="1620000" cy="16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8674F6-F420-E647-9871-0933FE247B98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65" y="1928923"/>
            <a:ext cx="1620000" cy="16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96F500-43BD-8948-8FC9-3735F78A9C1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67" y="1928922"/>
            <a:ext cx="1620000" cy="162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43FCD0-E5D4-AB4D-8555-B30350B0592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43867" y="3995198"/>
            <a:ext cx="1620000" cy="162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EF395E-F4DF-BA49-9520-402B865F333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29665" y="3995198"/>
            <a:ext cx="1620000" cy="16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2E84ED-06C1-6B46-ACB4-26057C2E18C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315463" y="3995198"/>
            <a:ext cx="1620000" cy="16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4E5C2F-1E6A-CC40-9452-C436B0D66F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01261" y="3995198"/>
            <a:ext cx="1620000" cy="16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142918B-F02A-D441-948B-BFFF61709EA6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287059" y="4005548"/>
            <a:ext cx="1620000" cy="1620000"/>
          </a:xfrm>
          <a:prstGeom prst="rect">
            <a:avLst/>
          </a:prstGeom>
        </p:spPr>
      </p:pic>
      <p:sp>
        <p:nvSpPr>
          <p:cNvPr id="22" name="SCHEDULE">
            <a:extLst>
              <a:ext uri="{FF2B5EF4-FFF2-40B4-BE49-F238E27FC236}">
                <a16:creationId xmlns:a16="http://schemas.microsoft.com/office/drawing/2014/main" id="{DA63E742-67A0-5144-803C-FCB05BF05488}"/>
              </a:ext>
            </a:extLst>
          </p:cNvPr>
          <p:cNvSpPr txBox="1">
            <a:spLocks/>
          </p:cNvSpPr>
          <p:nvPr/>
        </p:nvSpPr>
        <p:spPr>
          <a:xfrm>
            <a:off x="0" y="901567"/>
            <a:ext cx="12192008" cy="559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2500" dirty="0"/>
              <a:t>10 kinds of dogs, 4~6 nose images per dogs, totally about 50 </a:t>
            </a:r>
            <a:r>
              <a:rPr lang="en-US" sz="2500" dirty="0" err="1"/>
              <a:t>datas</a:t>
            </a:r>
            <a:endParaRPr lang="en-US" sz="2500" dirty="0"/>
          </a:p>
        </p:txBody>
      </p:sp>
      <p:sp>
        <p:nvSpPr>
          <p:cNvPr id="23" name="SCHEDULE">
            <a:extLst>
              <a:ext uri="{FF2B5EF4-FFF2-40B4-BE49-F238E27FC236}">
                <a16:creationId xmlns:a16="http://schemas.microsoft.com/office/drawing/2014/main" id="{7A531E2D-E617-5841-91ED-0A482DAD9B14}"/>
              </a:ext>
            </a:extLst>
          </p:cNvPr>
          <p:cNvSpPr txBox="1">
            <a:spLocks/>
          </p:cNvSpPr>
          <p:nvPr/>
        </p:nvSpPr>
        <p:spPr>
          <a:xfrm>
            <a:off x="3961069" y="1288844"/>
            <a:ext cx="2708787" cy="405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1500" dirty="0"/>
              <a:t>(which is high resolution)</a:t>
            </a:r>
          </a:p>
        </p:txBody>
      </p:sp>
    </p:spTree>
    <p:extLst>
      <p:ext uri="{BB962C8B-B14F-4D97-AF65-F5344CB8AC3E}">
        <p14:creationId xmlns:p14="http://schemas.microsoft.com/office/powerpoint/2010/main" val="17237065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2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텍스트상자 14"/>
            <p:cNvSpPr txBox="1"/>
            <p:nvPr/>
          </p:nvSpPr>
          <p:spPr>
            <a:xfrm>
              <a:off x="480636" y="4805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27" name="SCHEDULE"/>
          <p:cNvSpPr txBox="1">
            <a:spLocks noGrp="1"/>
          </p:cNvSpPr>
          <p:nvPr>
            <p:ph type="title"/>
          </p:nvPr>
        </p:nvSpPr>
        <p:spPr>
          <a:xfrm>
            <a:off x="0" y="112295"/>
            <a:ext cx="12192008" cy="867903"/>
          </a:xfrm>
          <a:prstGeom prst="rect">
            <a:avLst/>
          </a:prstGeom>
        </p:spPr>
        <p:txBody>
          <a:bodyPr/>
          <a:lstStyle>
            <a:lvl1pPr algn="ctr" defTabSz="886966">
              <a:defRPr sz="4300" b="1"/>
            </a:lvl1pPr>
          </a:lstStyle>
          <a:p>
            <a:r>
              <a:rPr lang="en-US" dirty="0"/>
              <a:t>We used ‘Sketch’ for UI Design Tool</a:t>
            </a:r>
            <a:endParaRPr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55F062-7CE0-154F-9AD7-84EC0871F8DC}"/>
              </a:ext>
            </a:extLst>
          </p:cNvPr>
          <p:cNvGrpSpPr/>
          <p:nvPr/>
        </p:nvGrpSpPr>
        <p:grpSpPr>
          <a:xfrm>
            <a:off x="641685" y="2669408"/>
            <a:ext cx="12192008" cy="1726593"/>
            <a:chOff x="641685" y="2669408"/>
            <a:chExt cx="12192008" cy="17265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232803-29B3-2444-924B-537EC568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504" y="2669408"/>
              <a:ext cx="1726593" cy="1726593"/>
            </a:xfrm>
            <a:prstGeom prst="rect">
              <a:avLst/>
            </a:prstGeom>
          </p:spPr>
        </p:pic>
        <p:sp>
          <p:nvSpPr>
            <p:cNvPr id="13" name="SCHEDULE">
              <a:extLst>
                <a:ext uri="{FF2B5EF4-FFF2-40B4-BE49-F238E27FC236}">
                  <a16:creationId xmlns:a16="http://schemas.microsoft.com/office/drawing/2014/main" id="{445F02C7-A849-E34A-8DA8-E09E752F8A10}"/>
                </a:ext>
              </a:extLst>
            </p:cNvPr>
            <p:cNvSpPr txBox="1">
              <a:spLocks/>
            </p:cNvSpPr>
            <p:nvPr/>
          </p:nvSpPr>
          <p:spPr>
            <a:xfrm>
              <a:off x="641685" y="3098754"/>
              <a:ext cx="12192008" cy="8679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Autofit/>
            </a:bodyPr>
            <a:lstStyle>
              <a:lvl1pPr marL="0" marR="0" indent="0" algn="ctr" defTabSz="886966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300" b="1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1pPr>
              <a:lvl2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2pPr>
              <a:lvl3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3pPr>
              <a:lvl4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4pPr>
              <a:lvl5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5pPr>
              <a:lvl6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6pPr>
              <a:lvl7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7pPr>
              <a:lvl8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8pPr>
              <a:lvl9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9pPr>
            </a:lstStyle>
            <a:p>
              <a:pPr hangingPunct="1"/>
              <a:r>
                <a:rPr lang="en-US" sz="8000" b="0" dirty="0"/>
                <a:t>Sketch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C088425-0C2D-9043-B374-6EF487AEC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55" y="980198"/>
            <a:ext cx="9103898" cy="56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96327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Totally we used three programming languages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46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96327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Editor we used in developing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4C3D80-3DB6-3B4D-A082-1DC5E0F93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24" y="4884019"/>
            <a:ext cx="2313178" cy="17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75E8F9-5B2B-3E45-9BE2-CD00DC7D7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15" y="4860558"/>
            <a:ext cx="1263775" cy="1263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F65D4E-51E7-C04F-B91B-63EFD239B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55" y="5775631"/>
            <a:ext cx="3105912" cy="13804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75DFC7-67CF-A445-8942-5B727EFEA6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4860558"/>
            <a:ext cx="3240000" cy="16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57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sp>
        <p:nvSpPr>
          <p:cNvPr id="8" name="SCHEDULE">
            <a:extLst>
              <a:ext uri="{FF2B5EF4-FFF2-40B4-BE49-F238E27FC236}">
                <a16:creationId xmlns:a16="http://schemas.microsoft.com/office/drawing/2014/main" id="{489A84BD-5A84-024D-9257-CE20A8ADF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691" y="5057222"/>
            <a:ext cx="12192008" cy="8679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86966">
              <a:defRPr sz="4300" b="1"/>
            </a:lvl1pPr>
          </a:lstStyle>
          <a:p>
            <a:r>
              <a:rPr lang="en-US" sz="3500" dirty="0"/>
              <a:t>Library and Framework we used</a:t>
            </a:r>
            <a:endParaRPr sz="3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5F3AF-3D14-9845-B75C-12C33FFF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3" y="2701949"/>
            <a:ext cx="3240000" cy="17870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BA9D8-FBB0-F84C-AB26-297D42AB4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2639681"/>
            <a:ext cx="3240000" cy="191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A620E6-10AC-554A-9EEF-87C6D271D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03" y="3037084"/>
            <a:ext cx="3240000" cy="11167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BB3B7D-EE06-194A-8DE0-DDCBF36DC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62489"/>
            <a:ext cx="2420112" cy="11524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DD3B5E-2F8D-B840-BF22-9EF0848E6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2" y="1148561"/>
            <a:ext cx="3006852" cy="909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4F85F0-3378-E14A-AE1D-028336686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13" y="-152185"/>
            <a:ext cx="3240000" cy="16178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365E34E-42CC-9B46-A35D-F1172C80C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10" y="999205"/>
            <a:ext cx="1503426" cy="17618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339372-59A8-EA49-990B-4B85A2B60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13" y="1222564"/>
            <a:ext cx="1359247" cy="13592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480B5C-0821-AC4B-BAD3-C1B9ABF5ED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916" y="259757"/>
            <a:ext cx="1713396" cy="21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73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6"/>
          <p:cNvGrpSpPr/>
          <p:nvPr/>
        </p:nvGrpSpPr>
        <p:grpSpPr>
          <a:xfrm>
            <a:off x="10907059" y="5625548"/>
            <a:ext cx="1284947" cy="1275311"/>
            <a:chOff x="0" y="0"/>
            <a:chExt cx="1284945" cy="1275309"/>
          </a:xfrm>
        </p:grpSpPr>
        <p:pic>
          <p:nvPicPr>
            <p:cNvPr id="131" name="그림 13" descr="그림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텍스트상자 14"/>
            <p:cNvSpPr txBox="1"/>
            <p:nvPr/>
          </p:nvSpPr>
          <p:spPr>
            <a:xfrm>
              <a:off x="492107" y="505940"/>
              <a:ext cx="222073" cy="472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dirty="0"/>
                <a:t>5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AB0F678-B178-4541-ABE2-2E25648E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91" y="2451716"/>
            <a:ext cx="5772025" cy="2136265"/>
          </a:xfrm>
          <a:prstGeom prst="rect">
            <a:avLst/>
          </a:prstGeom>
        </p:spPr>
      </p:pic>
      <p:sp>
        <p:nvSpPr>
          <p:cNvPr id="12" name="SCHEDULE">
            <a:extLst>
              <a:ext uri="{FF2B5EF4-FFF2-40B4-BE49-F238E27FC236}">
                <a16:creationId xmlns:a16="http://schemas.microsoft.com/office/drawing/2014/main" id="{768C8624-60FD-D345-A7E9-1A3E528333C4}"/>
              </a:ext>
            </a:extLst>
          </p:cNvPr>
          <p:cNvSpPr txBox="1">
            <a:spLocks/>
          </p:cNvSpPr>
          <p:nvPr/>
        </p:nvSpPr>
        <p:spPr>
          <a:xfrm>
            <a:off x="0" y="796327"/>
            <a:ext cx="12192008" cy="867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88696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hangingPunct="1"/>
            <a:r>
              <a:rPr lang="en-US" sz="3500" dirty="0"/>
              <a:t>We Controlled the Version using GitHub</a:t>
            </a:r>
          </a:p>
        </p:txBody>
      </p:sp>
    </p:spTree>
    <p:extLst>
      <p:ext uri="{BB962C8B-B14F-4D97-AF65-F5344CB8AC3E}">
        <p14:creationId xmlns:p14="http://schemas.microsoft.com/office/powerpoint/2010/main" val="33351516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500" b="1"/>
            </a:lvl1pPr>
          </a:lstStyle>
          <a:p>
            <a:r>
              <a:rPr lang="en-US" altLang="ko-KR" dirty="0"/>
              <a:t>4. </a:t>
            </a:r>
            <a:r>
              <a:rPr lang="en-US" altLang="ko-KR" sz="6000" dirty="0"/>
              <a:t>Execution Result</a:t>
            </a:r>
            <a:r>
              <a:rPr lang="en-US" altLang="ko-KR" dirty="0"/>
              <a:t> </a:t>
            </a:r>
            <a:endParaRPr dirty="0"/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23658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6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48" y="1813423"/>
            <a:ext cx="4408776" cy="45849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65" y="4688809"/>
            <a:ext cx="1709517" cy="1709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6D5320-7F9E-4C43-9080-AAB14A72E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92" y="2196758"/>
            <a:ext cx="2167185" cy="36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454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5.</a:t>
            </a:r>
            <a:r>
              <a:rPr lang="ko-KR" altLang="en-US" sz="5500" b="1" dirty="0"/>
              <a:t> </a:t>
            </a:r>
            <a:r>
              <a:rPr lang="en-US" altLang="ko-KR" sz="5500" b="1" dirty="0"/>
              <a:t>Future &amp; Plan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0080" y="4118659"/>
            <a:ext cx="7800159" cy="2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334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12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1. INTRODUCTION</a:t>
            </a:r>
            <a:endParaRPr kumimoji="1" lang="ko-KR" altLang="en-US" sz="55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782D-C869-E94A-89DB-D268B0A8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0080" y="4118659"/>
            <a:ext cx="7800159" cy="27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944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10869974" cy="811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sz="2200" dirty="0"/>
              <a:t>“</a:t>
            </a:r>
            <a:r>
              <a:rPr lang="en-US" sz="2200" dirty="0"/>
              <a:t>When user register the dog, the </a:t>
            </a:r>
            <a:r>
              <a:rPr lang="en-US" sz="2200" dirty="0" err="1"/>
              <a:t>informations</a:t>
            </a:r>
            <a:r>
              <a:rPr lang="en-US" sz="2200" dirty="0"/>
              <a:t> are saved in MongoDB</a:t>
            </a:r>
            <a:r>
              <a:rPr sz="2200" dirty="0"/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9578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7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E3857-CCD1-6549-88AF-5BBB8CEB6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429" y="2853615"/>
            <a:ext cx="5396144" cy="27719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9D0FB3-9EDE-C34E-8CBF-C8E5C965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48" y="1370967"/>
            <a:ext cx="1437182" cy="16842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EEEE3-59E4-8E45-A70E-B366B556B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47" y="1987347"/>
            <a:ext cx="627221" cy="627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BA90013A-4F55-274C-B20A-C1C384C63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81670" y="2610280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79BCC5-3BBE-2E4D-886D-CD39BA06A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Android &amp; 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1182242" cy="43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200" dirty="0"/>
              <a:t>“The images are saved in Local Storage of Server by Dog ID (random String)”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8</a:t>
              </a:r>
              <a:endParaRPr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C715C0-31D6-EA44-A406-11B48DE22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F3575-9F76-CC42-8498-87473ED3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21" y="2022639"/>
            <a:ext cx="1948304" cy="33168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CFEAFF-E918-5F4C-8A52-22D6C4547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57" y="4233504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B365DC-1C9E-3D44-A9B7-11F5A25584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57" y="4233504"/>
            <a:ext cx="1440000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5AB964-B3F0-6145-8326-A53B52032C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95" y="4233504"/>
            <a:ext cx="144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81032B-19D7-C945-BB40-D3BF5E217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919" y="2793504"/>
            <a:ext cx="1440000" cy="14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3EAFE-A2EA-D042-998C-E2DFB43C6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7343" y="2775629"/>
            <a:ext cx="2146300" cy="2222500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81670" y="3886879"/>
            <a:ext cx="3630164" cy="44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61EB5C-07E9-E140-84B1-0729464AE0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97" y="1445834"/>
            <a:ext cx="1963991" cy="1174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600F92-467C-6B45-A666-F35B3D0BEC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35" y="1098669"/>
            <a:ext cx="1676960" cy="167696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9" name="선" descr="선">
            <a:extLst>
              <a:ext uri="{FF2B5EF4-FFF2-40B4-BE49-F238E27FC236}">
                <a16:creationId xmlns:a16="http://schemas.microsoft.com/office/drawing/2014/main" id="{F3E216DE-8307-FC4E-A564-CE92BBF635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588459">
            <a:off x="7035210" y="3897848"/>
            <a:ext cx="986220" cy="17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선" descr="선">
            <a:extLst>
              <a:ext uri="{FF2B5EF4-FFF2-40B4-BE49-F238E27FC236}">
                <a16:creationId xmlns:a16="http://schemas.microsoft.com/office/drawing/2014/main" id="{56E29667-151C-0C43-A640-050B75073B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43284">
            <a:off x="7373299" y="4322589"/>
            <a:ext cx="618018" cy="255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368027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Server</a:t>
            </a:r>
            <a:endParaRPr sz="2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“Divide router for </a:t>
            </a:r>
            <a:r>
              <a:rPr lang="en-US" altLang="ko-KR" sz="20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(Verification) and </a:t>
            </a:r>
            <a:r>
              <a:rPr lang="en-US" altLang="ko-KR" sz="20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(Identification)”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80636" y="480540"/>
              <a:ext cx="22207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9</a:t>
              </a:r>
              <a:endParaRPr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EBA3B7F-8F38-5C40-A601-813C9746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376" y="2495027"/>
            <a:ext cx="9523370" cy="30056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506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 needs verification to get your dog’s private information”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384385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10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 or ”False”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5" name="선" descr="선">
            <a:extLst>
              <a:ext uri="{FF2B5EF4-FFF2-40B4-BE49-F238E27FC236}">
                <a16:creationId xmlns:a16="http://schemas.microsoft.com/office/drawing/2014/main" id="{75A0C4E3-1C35-6046-8A01-64539F96B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221485">
            <a:off x="2150788" y="3839626"/>
            <a:ext cx="1781615" cy="40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545915" y="3230794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선" descr="선">
            <a:extLst>
              <a:ext uri="{FF2B5EF4-FFF2-40B4-BE49-F238E27FC236}">
                <a16:creationId xmlns:a16="http://schemas.microsoft.com/office/drawing/2014/main" id="{BD713C7B-EEEA-8240-92D2-69018F174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10028332" y="253917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10369604" y="2553461"/>
            <a:ext cx="1024661" cy="193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455" y="719490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04" y="2255008"/>
            <a:ext cx="830110" cy="8301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E2FCD1-1064-D648-B017-57956D88C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376" y="2495027"/>
            <a:ext cx="9535852" cy="300960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2973964" y="1872025"/>
            <a:ext cx="1572699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 picture</a:t>
            </a:r>
          </a:p>
        </p:txBody>
      </p:sp>
    </p:spTree>
    <p:extLst>
      <p:ext uri="{BB962C8B-B14F-4D97-AF65-F5344CB8AC3E}">
        <p14:creationId xmlns:p14="http://schemas.microsoft.com/office/powerpoint/2010/main" val="3840305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00" fill="hold"/>
                                        <p:tgtEl>
                                          <p:spTgt spid="29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0.4724 -0.014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0" grpId="0" animBg="1"/>
      <p:bldP spid="3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1</a:t>
            </a:r>
            <a:r>
              <a:rPr lang="en-US" altLang="ko-KR" sz="2000" dirty="0"/>
              <a:t>, if the average of the result is over than 50, </a:t>
            </a:r>
          </a:p>
          <a:p>
            <a:r>
              <a:rPr lang="en-US" altLang="ko-KR" sz="2000" dirty="0"/>
              <a:t>  it returns ‘</a:t>
            </a:r>
            <a:r>
              <a:rPr lang="en-US" altLang="ko-KR" sz="2000" dirty="0">
                <a:solidFill>
                  <a:srgbClr val="C00000"/>
                </a:solidFill>
              </a:rPr>
              <a:t>True</a:t>
            </a:r>
            <a:r>
              <a:rPr lang="en-US" altLang="ko-KR" sz="2000" dirty="0"/>
              <a:t>’, and if below, it returns ‘</a:t>
            </a:r>
            <a:r>
              <a:rPr lang="en-US" altLang="ko-KR" sz="2000" dirty="0">
                <a:solidFill>
                  <a:srgbClr val="C00000"/>
                </a:solidFill>
              </a:rPr>
              <a:t>False</a:t>
            </a:r>
            <a:r>
              <a:rPr lang="en-US" altLang="ko-KR" sz="2000" dirty="0"/>
              <a:t>’ 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952D7A-317D-0B40-8B61-C21015751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228" y="2799258"/>
            <a:ext cx="7016658" cy="30854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3368842"/>
            <a:ext cx="2053933" cy="55809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3647890"/>
            <a:ext cx="2053933" cy="17973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sp>
        <p:nvSpPr>
          <p:cNvPr id="49" name="직사각형 6">
            <a:extLst>
              <a:ext uri="{FF2B5EF4-FFF2-40B4-BE49-F238E27FC236}">
                <a16:creationId xmlns:a16="http://schemas.microsoft.com/office/drawing/2014/main" id="{14EF19A2-E048-CA49-8F54-6738C33B54DD}"/>
              </a:ext>
            </a:extLst>
          </p:cNvPr>
          <p:cNvSpPr txBox="1"/>
          <p:nvPr/>
        </p:nvSpPr>
        <p:spPr>
          <a:xfrm>
            <a:off x="3640229" y="6008904"/>
            <a:ext cx="5111886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“50 is based on many performance test” </a:t>
            </a:r>
          </a:p>
        </p:txBody>
      </p:sp>
      <p:grpSp>
        <p:nvGrpSpPr>
          <p:cNvPr id="50" name="그룹 16">
            <a:extLst>
              <a:ext uri="{FF2B5EF4-FFF2-40B4-BE49-F238E27FC236}">
                <a16:creationId xmlns:a16="http://schemas.microsoft.com/office/drawing/2014/main" id="{7F23CC91-8450-ED49-8447-32FA15D2A83C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51" name="그림 13" descr="그림 13">
              <a:extLst>
                <a:ext uri="{FF2B5EF4-FFF2-40B4-BE49-F238E27FC236}">
                  <a16:creationId xmlns:a16="http://schemas.microsoft.com/office/drawing/2014/main" id="{9CF3A953-95D9-B142-8A6B-8C685B59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텍스트상자 14">
              <a:extLst>
                <a:ext uri="{FF2B5EF4-FFF2-40B4-BE49-F238E27FC236}">
                  <a16:creationId xmlns:a16="http://schemas.microsoft.com/office/drawing/2014/main" id="{EF484D49-96B5-4245-923F-255C51A5D84A}"/>
                </a:ext>
              </a:extLst>
            </p:cNvPr>
            <p:cNvSpPr txBox="1"/>
            <p:nvPr/>
          </p:nvSpPr>
          <p:spPr>
            <a:xfrm>
              <a:off x="413881" y="499791"/>
              <a:ext cx="46100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11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92566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L -0.74753 -0.2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96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5" grpId="0" animBg="1"/>
      <p:bldP spid="4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972986"/>
            <a:ext cx="11309685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used the Preprocessing method that we have developed.</a:t>
            </a:r>
          </a:p>
          <a:p>
            <a:r>
              <a:rPr lang="en-US" altLang="ko-KR" sz="2000" dirty="0"/>
              <a:t> But We didn’t have a progress in improving Feature matching Method (SIFT) 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21644" y="495288"/>
              <a:ext cx="499503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12</a:t>
              </a:r>
              <a:endParaRPr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CB813F0-CF14-224E-9FA8-F488E68A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4" y="2135721"/>
            <a:ext cx="3810000" cy="3746500"/>
          </a:xfrm>
          <a:prstGeom prst="rect">
            <a:avLst/>
          </a:prstGeom>
        </p:spPr>
      </p:pic>
      <p:sp>
        <p:nvSpPr>
          <p:cNvPr id="26" name="직사각형 6">
            <a:extLst>
              <a:ext uri="{FF2B5EF4-FFF2-40B4-BE49-F238E27FC236}">
                <a16:creationId xmlns:a16="http://schemas.microsoft.com/office/drawing/2014/main" id="{D420C65F-0476-AC4D-8152-22D401B99496}"/>
              </a:ext>
            </a:extLst>
          </p:cNvPr>
          <p:cNvSpPr txBox="1"/>
          <p:nvPr/>
        </p:nvSpPr>
        <p:spPr>
          <a:xfrm>
            <a:off x="707855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Pre-processing Method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4B7EE7-9140-9445-80D7-CD9F15C35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26" y="2135721"/>
            <a:ext cx="4995333" cy="3746500"/>
          </a:xfrm>
          <a:prstGeom prst="rect">
            <a:avLst/>
          </a:prstGeom>
        </p:spPr>
      </p:pic>
      <p:sp>
        <p:nvSpPr>
          <p:cNvPr id="29" name="직사각형 6">
            <a:extLst>
              <a:ext uri="{FF2B5EF4-FFF2-40B4-BE49-F238E27FC236}">
                <a16:creationId xmlns:a16="http://schemas.microsoft.com/office/drawing/2014/main" id="{727409BA-3D0F-D341-B78F-0E9009ECB525}"/>
              </a:ext>
            </a:extLst>
          </p:cNvPr>
          <p:cNvSpPr txBox="1"/>
          <p:nvPr/>
        </p:nvSpPr>
        <p:spPr>
          <a:xfrm>
            <a:off x="6165902" y="6040068"/>
            <a:ext cx="4158918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Feature Matching Method</a:t>
            </a:r>
          </a:p>
        </p:txBody>
      </p:sp>
      <p:sp>
        <p:nvSpPr>
          <p:cNvPr id="31" name="직사각형 6">
            <a:extLst>
              <a:ext uri="{FF2B5EF4-FFF2-40B4-BE49-F238E27FC236}">
                <a16:creationId xmlns:a16="http://schemas.microsoft.com/office/drawing/2014/main" id="{10DAC84F-F24B-284F-991A-29842B19E80A}"/>
              </a:ext>
            </a:extLst>
          </p:cNvPr>
          <p:cNvSpPr txBox="1"/>
          <p:nvPr/>
        </p:nvSpPr>
        <p:spPr>
          <a:xfrm>
            <a:off x="7602814" y="6373691"/>
            <a:ext cx="1285094" cy="44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dirty="0"/>
              <a:t>(SIFT)</a:t>
            </a:r>
          </a:p>
        </p:txBody>
      </p:sp>
    </p:spTree>
    <p:extLst>
      <p:ext uri="{BB962C8B-B14F-4D97-AF65-F5344CB8AC3E}">
        <p14:creationId xmlns:p14="http://schemas.microsoft.com/office/powerpoint/2010/main" val="331093039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TRUE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the dog’s private information in detail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14842" y="510037"/>
              <a:ext cx="514252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13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“True”</a:t>
            </a:r>
          </a:p>
        </p:txBody>
      </p:sp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EE0CD3-6934-3E4C-90C8-D9E94595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13" y="174189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8B9C84-CF2E-3B45-B96A-592090AFD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343" y="2064847"/>
            <a:ext cx="1905290" cy="32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8496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1)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“If </a:t>
            </a:r>
            <a:r>
              <a:rPr lang="en-US" altLang="ko-KR" sz="2500" dirty="0">
                <a:solidFill>
                  <a:srgbClr val="C00000"/>
                </a:solidFill>
              </a:rPr>
              <a:t>FALSE</a:t>
            </a:r>
            <a:r>
              <a:rPr lang="en-US" altLang="ko-KR" sz="2500" dirty="0">
                <a:solidFill>
                  <a:schemeClr val="tx1"/>
                </a:solidFill>
              </a:rPr>
              <a:t>, </a:t>
            </a:r>
            <a:r>
              <a:rPr lang="en-US" altLang="ko-KR" sz="2200" dirty="0">
                <a:solidFill>
                  <a:schemeClr val="tx1"/>
                </a:solidFill>
              </a:rPr>
              <a:t>it will show you Nothing</a:t>
            </a:r>
            <a:r>
              <a:rPr lang="en-US" altLang="ko-KR" sz="25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510036"/>
              <a:ext cx="42576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14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13831B-614A-E744-88C3-B39796779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18" y="2040497"/>
            <a:ext cx="1912021" cy="3272723"/>
          </a:xfrm>
          <a:prstGeom prst="rect">
            <a:avLst/>
          </a:prstGeom>
        </p:spPr>
      </p:pic>
      <p:sp>
        <p:nvSpPr>
          <p:cNvPr id="14" name="직사각형 6">
            <a:extLst>
              <a:ext uri="{FF2B5EF4-FFF2-40B4-BE49-F238E27FC236}">
                <a16:creationId xmlns:a16="http://schemas.microsoft.com/office/drawing/2014/main" id="{D6084819-67F5-D844-B476-4D24A41E2105}"/>
              </a:ext>
            </a:extLst>
          </p:cNvPr>
          <p:cNvSpPr txBox="1"/>
          <p:nvPr/>
        </p:nvSpPr>
        <p:spPr>
          <a:xfrm>
            <a:off x="3671135" y="3035376"/>
            <a:ext cx="118060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“False”</a:t>
            </a:r>
          </a:p>
        </p:txBody>
      </p:sp>
      <p:pic>
        <p:nvPicPr>
          <p:cNvPr id="15" name="선" descr="선">
            <a:extLst>
              <a:ext uri="{FF2B5EF4-FFF2-40B4-BE49-F238E27FC236}">
                <a16:creationId xmlns:a16="http://schemas.microsoft.com/office/drawing/2014/main" id="{10DEE2AF-9025-854B-9E25-A0FBED3AB5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60680">
            <a:off x="3085999" y="3473893"/>
            <a:ext cx="2325233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선" descr="선">
            <a:extLst>
              <a:ext uri="{FF2B5EF4-FFF2-40B4-BE49-F238E27FC236}">
                <a16:creationId xmlns:a16="http://schemas.microsoft.com/office/drawing/2014/main" id="{2D31CD4D-C9E8-B14C-AA41-D25B90F98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9876159">
            <a:off x="3039617" y="3977792"/>
            <a:ext cx="2325233" cy="315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직사각형 6">
            <a:extLst>
              <a:ext uri="{FF2B5EF4-FFF2-40B4-BE49-F238E27FC236}">
                <a16:creationId xmlns:a16="http://schemas.microsoft.com/office/drawing/2014/main" id="{6862E900-8E96-9541-B256-AC8DD4FDBE85}"/>
              </a:ext>
            </a:extLst>
          </p:cNvPr>
          <p:cNvSpPr txBox="1"/>
          <p:nvPr/>
        </p:nvSpPr>
        <p:spPr>
          <a:xfrm>
            <a:off x="721480" y="5733370"/>
            <a:ext cx="246609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800" dirty="0"/>
              <a:t>“Verification Failed”</a:t>
            </a:r>
          </a:p>
        </p:txBody>
      </p:sp>
    </p:spTree>
    <p:extLst>
      <p:ext uri="{BB962C8B-B14F-4D97-AF65-F5344CB8AC3E}">
        <p14:creationId xmlns:p14="http://schemas.microsoft.com/office/powerpoint/2010/main" val="154748586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0945893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500" dirty="0">
                <a:solidFill>
                  <a:schemeClr val="tx1"/>
                </a:solidFill>
              </a:rPr>
              <a:t>“In our simple main page, you can get into the find the dog mode”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514251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15</a:t>
              </a:r>
              <a:endParaRPr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2B4EB6A-D3AE-6D49-8E4B-00577AB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10" y="2039040"/>
            <a:ext cx="1907986" cy="3244160"/>
          </a:xfrm>
          <a:prstGeom prst="rect">
            <a:avLst/>
          </a:prstGeom>
        </p:spPr>
      </p:pic>
      <p:pic>
        <p:nvPicPr>
          <p:cNvPr id="18" name="선" descr="선">
            <a:extLst>
              <a:ext uri="{FF2B5EF4-FFF2-40B4-BE49-F238E27FC236}">
                <a16:creationId xmlns:a16="http://schemas.microsoft.com/office/drawing/2014/main" id="{AAD2C4CC-8587-5942-8BFE-7084A089F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42381" y="4853831"/>
            <a:ext cx="1324794" cy="296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620168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“For</a:t>
            </a:r>
            <a:r>
              <a:rPr lang="ko-KR" altLang="en-US" sz="20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we made a router of /identification”</a:t>
            </a:r>
          </a:p>
        </p:txBody>
      </p:sp>
      <p:grpSp>
        <p:nvGrpSpPr>
          <p:cNvPr id="159" name="그룹 16"/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7" name="그림 13" descr="그림 1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텍스트상자 14"/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16</a:t>
              </a:r>
              <a:endParaRPr dirty="0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03B3914-438B-264B-98EE-DC4B67AA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25" y="5807123"/>
            <a:ext cx="857009" cy="8570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069"/>
            <a:ext cx="3909060" cy="4065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600EE5-879F-0A49-833C-7A15E6F05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64" y="1502762"/>
            <a:ext cx="2533995" cy="1263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63" y="3148355"/>
            <a:ext cx="3380366" cy="16901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8E487E-3DE5-7B4D-BFAC-F36C84C99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441" y="4585421"/>
            <a:ext cx="6728686" cy="906316"/>
          </a:xfrm>
          <a:prstGeom prst="rect">
            <a:avLst/>
          </a:prstGeom>
        </p:spPr>
      </p:pic>
      <p:sp>
        <p:nvSpPr>
          <p:cNvPr id="34" name="직사각형 6">
            <a:extLst>
              <a:ext uri="{FF2B5EF4-FFF2-40B4-BE49-F238E27FC236}">
                <a16:creationId xmlns:a16="http://schemas.microsoft.com/office/drawing/2014/main" id="{D8134D39-D60F-C940-9DC5-5A89915933E2}"/>
              </a:ext>
            </a:extLst>
          </p:cNvPr>
          <p:cNvSpPr txBox="1"/>
          <p:nvPr/>
        </p:nvSpPr>
        <p:spPr>
          <a:xfrm>
            <a:off x="3182849" y="5464239"/>
            <a:ext cx="2960775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2500" dirty="0"/>
              <a:t>”It is dog C”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39B8E1-44F1-3D44-AEBC-851ABDA69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344" y="3162644"/>
            <a:ext cx="5256000" cy="1658841"/>
          </a:xfrm>
          <a:prstGeom prst="rect">
            <a:avLst/>
          </a:prstGeom>
        </p:spPr>
      </p:pic>
      <p:pic>
        <p:nvPicPr>
          <p:cNvPr id="32" name="선" descr="선">
            <a:extLst>
              <a:ext uri="{FF2B5EF4-FFF2-40B4-BE49-F238E27FC236}">
                <a16:creationId xmlns:a16="http://schemas.microsoft.com/office/drawing/2014/main" id="{D9E28D9B-4B4E-7446-A658-D6E5CD612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471204" y="4075646"/>
            <a:ext cx="1518407" cy="31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선" descr="선">
            <a:extLst>
              <a:ext uri="{FF2B5EF4-FFF2-40B4-BE49-F238E27FC236}">
                <a16:creationId xmlns:a16="http://schemas.microsoft.com/office/drawing/2014/main" id="{DC993DCD-ED49-D643-A821-4969651DCC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10554901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11" y="1282934"/>
            <a:ext cx="1450669" cy="1450669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3047177" y="2328682"/>
            <a:ext cx="1723766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Taking</a:t>
            </a:r>
            <a:r>
              <a:rPr lang="ko-KR" altLang="en-US" sz="1500" dirty="0"/>
              <a:t> </a:t>
            </a:r>
            <a:r>
              <a:rPr lang="en-US" altLang="ko-KR" sz="1500" dirty="0"/>
              <a:t>3 pictures</a:t>
            </a:r>
          </a:p>
        </p:txBody>
      </p:sp>
      <p:pic>
        <p:nvPicPr>
          <p:cNvPr id="25" name="선" descr="선">
            <a:extLst>
              <a:ext uri="{FF2B5EF4-FFF2-40B4-BE49-F238E27FC236}">
                <a16:creationId xmlns:a16="http://schemas.microsoft.com/office/drawing/2014/main" id="{EAF717BC-A9D6-8B4A-95BF-9109B8287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10396502" y="2844202"/>
            <a:ext cx="510882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60959F-AB1A-6842-95AA-D2A1B0979B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2210" y="2033605"/>
            <a:ext cx="1907680" cy="3269470"/>
          </a:xfrm>
          <a:prstGeom prst="rect">
            <a:avLst/>
          </a:prstGeom>
        </p:spPr>
      </p:pic>
      <p:pic>
        <p:nvPicPr>
          <p:cNvPr id="27" name="선" descr="선">
            <a:extLst>
              <a:ext uri="{FF2B5EF4-FFF2-40B4-BE49-F238E27FC236}">
                <a16:creationId xmlns:a16="http://schemas.microsoft.com/office/drawing/2014/main" id="{E0CEA388-4904-7346-92A1-C221F1C9F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20084145">
            <a:off x="2297832" y="4344166"/>
            <a:ext cx="1324794" cy="29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57DA643-C962-324D-ABD1-59B9B5FE22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99" y="2688403"/>
            <a:ext cx="360000" cy="36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5646E58-9465-0743-99BF-B3C2672E47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99" y="2688403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CDC150-25D4-A74F-BF26-3609E98A82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99" y="268840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7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14 0.00301 " pathEditMode="relative" ptsTypes="AA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570139"/>
            <a:ext cx="12192000" cy="2690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According to the statistics of ‘</a:t>
            </a:r>
            <a:r>
              <a:rPr kumimoji="1" lang="en-US" altLang="ko-KR" sz="2300" b="1" i="1" dirty="0"/>
              <a:t>Animal and Plant Quarantine Agency’</a:t>
            </a:r>
            <a:r>
              <a:rPr kumimoji="1" lang="en-US" altLang="ko-KR" sz="2300" b="1" dirty="0"/>
              <a:t>,</a:t>
            </a:r>
            <a:endParaRPr kumimoji="1" lang="en-US" altLang="ko-KR" sz="1000" b="1" dirty="0"/>
          </a:p>
          <a:p>
            <a:pPr algn="ctr" hangingPunct="1"/>
            <a:r>
              <a:rPr kumimoji="1" lang="en-US" altLang="ko-KR" sz="3500" b="1" dirty="0"/>
              <a:t> </a:t>
            </a:r>
            <a:r>
              <a:rPr lang="en-US" altLang="ko-KR" sz="3000" b="1" dirty="0">
                <a:solidFill>
                  <a:srgbClr val="C00000"/>
                </a:solidFill>
              </a:rPr>
              <a:t>245 pet animals </a:t>
            </a:r>
            <a:r>
              <a:rPr lang="en-US" altLang="ko-KR" sz="2500" b="1" dirty="0"/>
              <a:t>were abandoned on a daily basis in South Korea.</a:t>
            </a:r>
            <a:endParaRPr kumimoji="1" lang="en-US" altLang="ko-KR" sz="1000" dirty="0"/>
          </a:p>
          <a:p>
            <a:pPr algn="ctr" hangingPunct="1"/>
            <a:r>
              <a:rPr kumimoji="1" lang="en-US" altLang="ko-KR" sz="2500" b="1" dirty="0"/>
              <a:t>In Total, about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90,000 animals </a:t>
            </a:r>
            <a:r>
              <a:rPr kumimoji="1" lang="en-US" altLang="ko-KR" sz="2500" b="1" dirty="0"/>
              <a:t>are abandoned or went missing last year.</a:t>
            </a:r>
          </a:p>
          <a:p>
            <a:pPr algn="ctr" hangingPunct="1"/>
            <a:endParaRPr kumimoji="1" lang="en-US" altLang="ko-KR" sz="1000" b="1" dirty="0"/>
          </a:p>
          <a:p>
            <a:pPr algn="ctr" hangingPunct="1"/>
            <a:endParaRPr kumimoji="1" lang="en-US" altLang="ko-KR" sz="1000" b="1" dirty="0"/>
          </a:p>
          <a:p>
            <a:pPr algn="ctr" hangingPunct="1"/>
            <a:r>
              <a:rPr kumimoji="1" lang="en-US" altLang="ko-KR" sz="2500" b="1" dirty="0"/>
              <a:t>And only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15.2 percent </a:t>
            </a:r>
            <a:r>
              <a:rPr kumimoji="1" lang="en-US" altLang="ko-KR" sz="2300" b="1" dirty="0"/>
              <a:t>of the stray animals were able to return to their owner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3FD94B7-A984-2142-87B4-A275123A35B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9" y="3408676"/>
            <a:ext cx="4705086" cy="324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7D8F05-D7BA-6940-B0DB-8703AB3F6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568" y="3408676"/>
            <a:ext cx="4739738" cy="3240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782E52-0180-3A45-844F-24F585363889}"/>
              </a:ext>
            </a:extLst>
          </p:cNvPr>
          <p:cNvGrpSpPr/>
          <p:nvPr/>
        </p:nvGrpSpPr>
        <p:grpSpPr>
          <a:xfrm>
            <a:off x="9785723" y="3388740"/>
            <a:ext cx="2242670" cy="1080000"/>
            <a:chOff x="9785723" y="3388740"/>
            <a:chExt cx="2242670" cy="1080000"/>
          </a:xfrm>
        </p:grpSpPr>
        <p:sp>
          <p:nvSpPr>
            <p:cNvPr id="19" name="타원형 설명선[O] 18">
              <a:extLst>
                <a:ext uri="{FF2B5EF4-FFF2-40B4-BE49-F238E27FC236}">
                  <a16:creationId xmlns:a16="http://schemas.microsoft.com/office/drawing/2014/main" id="{6CA6D727-A7AA-014E-8263-A99ADDA5E540}"/>
                </a:ext>
              </a:extLst>
            </p:cNvPr>
            <p:cNvSpPr/>
            <p:nvPr/>
          </p:nvSpPr>
          <p:spPr>
            <a:xfrm>
              <a:off x="9785723" y="3388740"/>
              <a:ext cx="2242670" cy="1080000"/>
            </a:xfrm>
            <a:prstGeom prst="wedgeEllipseCallout">
              <a:avLst>
                <a:gd name="adj1" fmla="val -70481"/>
                <a:gd name="adj2" fmla="val 27678"/>
              </a:avLst>
            </a:prstGeom>
            <a:solidFill>
              <a:srgbClr val="F9F9F1"/>
            </a:solidFill>
            <a:ln w="25400" cap="flat">
              <a:solidFill>
                <a:srgbClr val="C0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D98CFA87-3773-8F41-84BE-EA4D6744FECF}"/>
                </a:ext>
              </a:extLst>
            </p:cNvPr>
            <p:cNvSpPr txBox="1">
              <a:spLocks/>
            </p:cNvSpPr>
            <p:nvPr/>
          </p:nvSpPr>
          <p:spPr>
            <a:xfrm>
              <a:off x="9823052" y="3722051"/>
              <a:ext cx="2168013" cy="4723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 anchor="ctr">
              <a:normAutofit lnSpcReduction="10000"/>
            </a:bodyPr>
            <a:lstStyle>
              <a:lvl1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1pPr>
              <a:lvl2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2pPr>
              <a:lvl3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3pPr>
              <a:lvl4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4pPr>
              <a:lvl5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5pPr>
              <a:lvl6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6pPr>
              <a:lvl7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7pPr>
              <a:lvl8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8pPr>
              <a:lvl9pPr marL="0" marR="0" indent="0" algn="l" defTabSz="914400" rtl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맑은 고딕"/>
                </a:defRPr>
              </a:lvl9pPr>
            </a:lstStyle>
            <a:p>
              <a:pPr algn="ctr" hangingPunct="1"/>
              <a:r>
                <a:rPr kumimoji="1" lang="en-US" altLang="ko-KR" sz="1500" b="1" dirty="0"/>
                <a:t>Please find my Owner</a:t>
              </a:r>
            </a:p>
            <a:p>
              <a:pPr algn="ctr" hangingPunct="1"/>
              <a:r>
                <a:rPr kumimoji="1" lang="en-US" altLang="ko-KR" sz="1500" b="1" dirty="0"/>
                <a:t>:(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542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altLang="ko-KR" sz="2800" dirty="0"/>
              <a:t>Server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“Let me show you the performing process”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E4C842-8005-974F-8338-3EBB11CA7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33" y="811956"/>
            <a:ext cx="5761274" cy="59914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7044F1-FAED-2F45-B48F-38B5B03DE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66" y="1286268"/>
            <a:ext cx="2834579" cy="4856578"/>
          </a:xfrm>
          <a:prstGeom prst="rect">
            <a:avLst/>
          </a:prstGeom>
        </p:spPr>
      </p:pic>
      <p:grpSp>
        <p:nvGrpSpPr>
          <p:cNvPr id="29" name="그룹 16">
            <a:extLst>
              <a:ext uri="{FF2B5EF4-FFF2-40B4-BE49-F238E27FC236}">
                <a16:creationId xmlns:a16="http://schemas.microsoft.com/office/drawing/2014/main" id="{0DB8F355-C114-A148-8C9D-A9DB6E2CB84E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35" name="그림 13" descr="그림 13">
              <a:extLst>
                <a:ext uri="{FF2B5EF4-FFF2-40B4-BE49-F238E27FC236}">
                  <a16:creationId xmlns:a16="http://schemas.microsoft.com/office/drawing/2014/main" id="{D6CE810C-6041-CF47-9A15-E4658977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" name="텍스트상자 14">
              <a:extLst>
                <a:ext uri="{FF2B5EF4-FFF2-40B4-BE49-F238E27FC236}">
                  <a16:creationId xmlns:a16="http://schemas.microsoft.com/office/drawing/2014/main" id="{ED7AADF6-75F6-6E4B-8C1C-B8B8A8BB7D5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17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8930995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제목 1"/>
          <p:cNvSpPr txBox="1">
            <a:spLocks noGrp="1"/>
          </p:cNvSpPr>
          <p:nvPr>
            <p:ph type="title"/>
          </p:nvPr>
        </p:nvSpPr>
        <p:spPr>
          <a:xfrm>
            <a:off x="882314" y="213"/>
            <a:ext cx="10674686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Android</a:t>
            </a:r>
            <a:r>
              <a:rPr lang="en-US" altLang="ko-KR" sz="1800" dirty="0"/>
              <a:t> (in mode 2)</a:t>
            </a:r>
            <a:endParaRPr sz="1800" dirty="0"/>
          </a:p>
        </p:txBody>
      </p:sp>
      <p:pic>
        <p:nvPicPr>
          <p:cNvPr id="224" name="그림 19" descr="그림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E42706-34BF-2A45-A00D-1060D341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26" y="1734665"/>
            <a:ext cx="4354577" cy="4528539"/>
          </a:xfrm>
          <a:prstGeom prst="rect">
            <a:avLst/>
          </a:prstGeom>
        </p:spPr>
      </p:pic>
      <p:sp>
        <p:nvSpPr>
          <p:cNvPr id="11" name="직사각형 6">
            <a:extLst>
              <a:ext uri="{FF2B5EF4-FFF2-40B4-BE49-F238E27FC236}">
                <a16:creationId xmlns:a16="http://schemas.microsoft.com/office/drawing/2014/main" id="{A113D9C9-677A-154A-8BAB-381EF085594E}"/>
              </a:ext>
            </a:extLst>
          </p:cNvPr>
          <p:cNvSpPr txBox="1"/>
          <p:nvPr/>
        </p:nvSpPr>
        <p:spPr>
          <a:xfrm>
            <a:off x="882315" y="875012"/>
            <a:ext cx="1046224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“We made a candidate through the result score of the matching algorithm”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0FBF72-0201-514B-AF04-325516E4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13" y="2094996"/>
            <a:ext cx="2144025" cy="3692487"/>
          </a:xfrm>
          <a:prstGeom prst="rect">
            <a:avLst/>
          </a:prstGeom>
        </p:spPr>
      </p:pic>
      <p:sp>
        <p:nvSpPr>
          <p:cNvPr id="12" name="직사각형 6">
            <a:extLst>
              <a:ext uri="{FF2B5EF4-FFF2-40B4-BE49-F238E27FC236}">
                <a16:creationId xmlns:a16="http://schemas.microsoft.com/office/drawing/2014/main" id="{F0F1A7B4-4EA7-3145-8B9E-279206E4958E}"/>
              </a:ext>
            </a:extLst>
          </p:cNvPr>
          <p:cNvSpPr txBox="1"/>
          <p:nvPr/>
        </p:nvSpPr>
        <p:spPr>
          <a:xfrm>
            <a:off x="4564851" y="2388509"/>
            <a:ext cx="5069006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“You can click one of the list view to check the owner’s information”</a:t>
            </a:r>
          </a:p>
        </p:txBody>
      </p:sp>
      <p:pic>
        <p:nvPicPr>
          <p:cNvPr id="13" name="선" descr="선">
            <a:extLst>
              <a:ext uri="{FF2B5EF4-FFF2-40B4-BE49-F238E27FC236}">
                <a16:creationId xmlns:a16="http://schemas.microsoft.com/office/drawing/2014/main" id="{F05E16EA-82EB-7149-8393-3E4129591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08213" y="2543485"/>
            <a:ext cx="1518407" cy="3157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그룹 16">
            <a:extLst>
              <a:ext uri="{FF2B5EF4-FFF2-40B4-BE49-F238E27FC236}">
                <a16:creationId xmlns:a16="http://schemas.microsoft.com/office/drawing/2014/main" id="{CC972C37-9AFD-2347-8B9F-77E570F745DD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5" name="그림 13" descr="그림 13">
              <a:extLst>
                <a:ext uri="{FF2B5EF4-FFF2-40B4-BE49-F238E27FC236}">
                  <a16:creationId xmlns:a16="http://schemas.microsoft.com/office/drawing/2014/main" id="{FDABC56D-8D8D-4D4A-A744-E9774F74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텍스트상자 14">
              <a:extLst>
                <a:ext uri="{FF2B5EF4-FFF2-40B4-BE49-F238E27FC236}">
                  <a16:creationId xmlns:a16="http://schemas.microsoft.com/office/drawing/2014/main" id="{48FD5A02-47DC-D247-BB30-53EF81740147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18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CC37C6A-4126-C04A-B1E2-E32FF5E99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2" y="1630635"/>
            <a:ext cx="3380366" cy="1690184"/>
          </a:xfrm>
          <a:prstGeom prst="rect">
            <a:avLst/>
          </a:prstGeom>
        </p:spPr>
      </p:pic>
      <p:sp>
        <p:nvSpPr>
          <p:cNvPr id="154" name="제목 1"/>
          <p:cNvSpPr txBox="1">
            <a:spLocks noGrp="1"/>
          </p:cNvSpPr>
          <p:nvPr>
            <p:ph type="title"/>
          </p:nvPr>
        </p:nvSpPr>
        <p:spPr>
          <a:xfrm>
            <a:off x="882315" y="213"/>
            <a:ext cx="8965070" cy="811743"/>
          </a:xfrm>
          <a:prstGeom prst="rect">
            <a:avLst/>
          </a:prstGeom>
        </p:spPr>
        <p:txBody>
          <a:bodyPr/>
          <a:lstStyle/>
          <a:p>
            <a:pPr defTabSz="859536">
              <a:defRPr sz="3200" b="1"/>
            </a:pPr>
            <a:r>
              <a:rPr dirty="0"/>
              <a:t>Schedule &amp; Progress </a:t>
            </a:r>
            <a:r>
              <a:rPr sz="3700" dirty="0"/>
              <a:t>–</a:t>
            </a:r>
            <a:r>
              <a:rPr sz="4700" dirty="0"/>
              <a:t> </a:t>
            </a:r>
            <a:r>
              <a:rPr lang="en-US" sz="2800" dirty="0"/>
              <a:t>Python </a:t>
            </a:r>
            <a:r>
              <a:rPr lang="en-US" altLang="ko-KR" sz="1800" dirty="0"/>
              <a:t>(in mode 2)</a:t>
            </a:r>
            <a:endParaRPr sz="1800" dirty="0"/>
          </a:p>
        </p:txBody>
      </p:sp>
      <p:pic>
        <p:nvPicPr>
          <p:cNvPr id="155" name="그림 19" descr="그림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직사각형 6"/>
          <p:cNvSpPr txBox="1"/>
          <p:nvPr/>
        </p:nvSpPr>
        <p:spPr>
          <a:xfrm>
            <a:off x="882314" y="875012"/>
            <a:ext cx="1130968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sz="2000" dirty="0"/>
              <a:t>“In Python for</a:t>
            </a:r>
            <a:r>
              <a:rPr lang="en-US" altLang="ko-KR" sz="2800" dirty="0"/>
              <a:t> </a:t>
            </a:r>
            <a:r>
              <a:rPr lang="en-US" altLang="ko-KR" sz="2800" dirty="0">
                <a:solidFill>
                  <a:srgbClr val="C00000"/>
                </a:solidFill>
              </a:rPr>
              <a:t>MODE 2</a:t>
            </a:r>
            <a:r>
              <a:rPr lang="en-US" altLang="ko-KR" sz="2000" dirty="0"/>
              <a:t>, the function returns string data in order of the matching score”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403A5-AD3D-964E-BFF0-84022B869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5" y="4774221"/>
            <a:ext cx="1450669" cy="145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948ADC1-890E-AD4A-824C-79DE502DE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5" y="3511884"/>
            <a:ext cx="830110" cy="830110"/>
          </a:xfrm>
          <a:prstGeom prst="rect">
            <a:avLst/>
          </a:prstGeom>
        </p:spPr>
      </p:pic>
      <p:sp>
        <p:nvSpPr>
          <p:cNvPr id="30" name="직사각형 6">
            <a:extLst>
              <a:ext uri="{FF2B5EF4-FFF2-40B4-BE49-F238E27FC236}">
                <a16:creationId xmlns:a16="http://schemas.microsoft.com/office/drawing/2014/main" id="{06D488C7-770E-1A4A-BAF0-9597A59D5A7E}"/>
              </a:ext>
            </a:extLst>
          </p:cNvPr>
          <p:cNvSpPr txBox="1"/>
          <p:nvPr/>
        </p:nvSpPr>
        <p:spPr>
          <a:xfrm>
            <a:off x="834190" y="4330563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Input Image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1542B3-E179-0042-810A-6E1F6AE1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5799421"/>
            <a:ext cx="360000" cy="3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B35700-E8FC-9942-AAB8-CF6819797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5799421"/>
            <a:ext cx="360000" cy="3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94B9D-08C6-6E47-BFA4-9AACC04E9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9" y="6165188"/>
            <a:ext cx="360000" cy="3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8D4D600-5722-3649-90E3-DC9584925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09" y="6165188"/>
            <a:ext cx="360000" cy="360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A00972C-359E-1346-8D8E-B5E186D849BC}"/>
              </a:ext>
            </a:extLst>
          </p:cNvPr>
          <p:cNvCxnSpPr>
            <a:cxnSpLocks/>
          </p:cNvCxnSpPr>
          <p:nvPr/>
        </p:nvCxnSpPr>
        <p:spPr>
          <a:xfrm flipV="1">
            <a:off x="1892425" y="1845880"/>
            <a:ext cx="2227113" cy="208106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EDBF65-E9C9-CB48-86BF-38281A02AD47}"/>
              </a:ext>
            </a:extLst>
          </p:cNvPr>
          <p:cNvCxnSpPr>
            <a:cxnSpLocks/>
          </p:cNvCxnSpPr>
          <p:nvPr/>
        </p:nvCxnSpPr>
        <p:spPr>
          <a:xfrm flipV="1">
            <a:off x="1892425" y="2026949"/>
            <a:ext cx="2227113" cy="341827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직사각형 6">
            <a:extLst>
              <a:ext uri="{FF2B5EF4-FFF2-40B4-BE49-F238E27FC236}">
                <a16:creationId xmlns:a16="http://schemas.microsoft.com/office/drawing/2014/main" id="{97B63637-DE35-4E4E-8BAD-B0DBE02895D2}"/>
              </a:ext>
            </a:extLst>
          </p:cNvPr>
          <p:cNvSpPr txBox="1"/>
          <p:nvPr/>
        </p:nvSpPr>
        <p:spPr>
          <a:xfrm>
            <a:off x="760284" y="6525188"/>
            <a:ext cx="1442420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 algn="ctr"/>
            <a:r>
              <a:rPr lang="en-US" altLang="ko-KR" sz="1500" dirty="0"/>
              <a:t>Database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1E15F-6FD6-9542-BF9C-881F15F69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1140" y="1628155"/>
            <a:ext cx="6584317" cy="4770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CD26EC-5FA7-B345-8904-F25206C5C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157" y="6534721"/>
            <a:ext cx="7988300" cy="215900"/>
          </a:xfrm>
          <a:prstGeom prst="rect">
            <a:avLst/>
          </a:prstGeom>
        </p:spPr>
      </p:pic>
      <p:grpSp>
        <p:nvGrpSpPr>
          <p:cNvPr id="26" name="그룹 16">
            <a:extLst>
              <a:ext uri="{FF2B5EF4-FFF2-40B4-BE49-F238E27FC236}">
                <a16:creationId xmlns:a16="http://schemas.microsoft.com/office/drawing/2014/main" id="{BBDA985A-B074-7749-B92C-F3A94FC83124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7" name="그림 13" descr="그림 13">
              <a:extLst>
                <a:ext uri="{FF2B5EF4-FFF2-40B4-BE49-F238E27FC236}">
                  <a16:creationId xmlns:a16="http://schemas.microsoft.com/office/drawing/2014/main" id="{729848D4-77FC-A944-8B3F-EA8C67425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텍스트상자 14">
              <a:extLst>
                <a:ext uri="{FF2B5EF4-FFF2-40B4-BE49-F238E27FC236}">
                  <a16:creationId xmlns:a16="http://schemas.microsoft.com/office/drawing/2014/main" id="{7A8FB6E7-3D3D-754D-891B-F24D251FFD26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19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98440199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2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169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1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Still, the process time is the problem... We don’t have that much data of the dog now in the database, but when it becomes commercialized, It</a:t>
            </a:r>
            <a:r>
              <a:rPr lang="ko-KR" altLang="en-US" dirty="0"/>
              <a:t> </a:t>
            </a:r>
            <a:r>
              <a:rPr lang="en-US" altLang="ko-KR" dirty="0"/>
              <a:t>should have some solutions.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C761C0-F728-A44A-8B18-18EBFF269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76" y="2539005"/>
            <a:ext cx="1504553" cy="15045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800" b="1" dirty="0">
                <a:solidFill>
                  <a:schemeClr val="accent1"/>
                </a:solidFill>
              </a:rPr>
              <a:t>Classification</a:t>
            </a:r>
            <a:r>
              <a:rPr lang="en-US" altLang="ko-KR" sz="2300" b="1" dirty="0">
                <a:solidFill>
                  <a:schemeClr val="tx1"/>
                </a:solidFill>
              </a:rPr>
              <a:t> of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can help in some extent.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After, we should classify the dog </a:t>
            </a:r>
            <a:r>
              <a:rPr lang="en-US" altLang="ko-KR" sz="2300" b="1" dirty="0" err="1">
                <a:solidFill>
                  <a:schemeClr val="tx1"/>
                </a:solidFill>
              </a:rPr>
              <a:t>datas</a:t>
            </a:r>
            <a:r>
              <a:rPr lang="en-US" altLang="ko-KR" sz="2300" b="1" dirty="0">
                <a:solidFill>
                  <a:schemeClr val="tx1"/>
                </a:solidFill>
              </a:rPr>
              <a:t> 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by species, colors or something else.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It could save much more time.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D5B2E8-092A-5545-9E24-B07C0E94F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86" y="4633953"/>
            <a:ext cx="3098735" cy="1983190"/>
          </a:xfrm>
          <a:prstGeom prst="rect">
            <a:avLst/>
          </a:prstGeom>
        </p:spPr>
      </p:pic>
      <p:grpSp>
        <p:nvGrpSpPr>
          <p:cNvPr id="18" name="그룹 16">
            <a:extLst>
              <a:ext uri="{FF2B5EF4-FFF2-40B4-BE49-F238E27FC236}">
                <a16:creationId xmlns:a16="http://schemas.microsoft.com/office/drawing/2014/main" id="{21EEF45D-EED8-6F46-A208-D20B39841A4B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19" name="그림 13" descr="그림 13">
              <a:extLst>
                <a:ext uri="{FF2B5EF4-FFF2-40B4-BE49-F238E27FC236}">
                  <a16:creationId xmlns:a16="http://schemas.microsoft.com/office/drawing/2014/main" id="{4C56FBB1-D807-0D48-B599-CFCB2B01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텍스트상자 14">
              <a:extLst>
                <a:ext uri="{FF2B5EF4-FFF2-40B4-BE49-F238E27FC236}">
                  <a16:creationId xmlns:a16="http://schemas.microsoft.com/office/drawing/2014/main" id="{490C6A94-ACFF-EB4E-B063-42503E86A2CA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21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1"/>
          <p:cNvSpPr txBox="1"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  <a:prstGeom prst="rect">
            <a:avLst/>
          </a:prstGeom>
        </p:spPr>
        <p:txBody>
          <a:bodyPr/>
          <a:lstStyle>
            <a:lvl1pPr algn="ctr">
              <a:defRPr sz="4500" b="1"/>
            </a:lvl1pPr>
          </a:lstStyle>
          <a:p>
            <a:r>
              <a:rPr dirty="0"/>
              <a:t>PROBLEMS &amp; SOLUTIONS</a:t>
            </a:r>
          </a:p>
        </p:txBody>
      </p:sp>
      <p:sp>
        <p:nvSpPr>
          <p:cNvPr id="235" name="직사각형 4"/>
          <p:cNvSpPr txBox="1"/>
          <p:nvPr/>
        </p:nvSpPr>
        <p:spPr>
          <a:xfrm>
            <a:off x="410985" y="1052999"/>
            <a:ext cx="11382802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35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Problem </a:t>
            </a:r>
            <a:r>
              <a:rPr lang="en-US" altLang="ko-KR" dirty="0"/>
              <a:t>2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We need more and more database for accuracy in testing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for pre-processing and feature matching algorithm.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But we have difficulty in collecting data...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Because the data should be a high resolution image.</a:t>
            </a:r>
          </a:p>
          <a:p>
            <a:pPr defTabSz="457200">
              <a:defRPr sz="2300" b="1">
                <a:latin typeface="+mj-lt"/>
                <a:ea typeface="+mj-ea"/>
                <a:cs typeface="+mj-cs"/>
                <a:sym typeface="맑은 고딕"/>
              </a:defRPr>
            </a:pPr>
            <a:r>
              <a:rPr lang="en-US" dirty="0"/>
              <a:t>It is rare...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6E371-1192-0248-B955-C88724E2C885}"/>
              </a:ext>
            </a:extLst>
          </p:cNvPr>
          <p:cNvSpPr/>
          <p:nvPr/>
        </p:nvSpPr>
        <p:spPr>
          <a:xfrm>
            <a:off x="404601" y="3501890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</a:rPr>
              <a:t>Solution 2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</a:rPr>
              <a:t>To commercialize this project, we maybe should take some supports from the enterprise..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F66B9-B5BE-4D41-AE24-852A406DD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5" y="1326533"/>
            <a:ext cx="2427514" cy="2427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2FC06-853E-3B47-95C6-070A78382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53" y="1950520"/>
            <a:ext cx="587504" cy="587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EA07F-4C31-D14F-AB3B-B6172AC93C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115" y="1651987"/>
            <a:ext cx="784187" cy="784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86E474-4406-5F48-8816-DC6E5103A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66" y="2264561"/>
            <a:ext cx="1000152" cy="1000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ED5FD-5367-BF41-A6D5-1C144DCCD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73" y="4653547"/>
            <a:ext cx="1926242" cy="1926242"/>
          </a:xfrm>
          <a:prstGeom prst="rect">
            <a:avLst/>
          </a:prstGeom>
        </p:spPr>
      </p:pic>
      <p:grpSp>
        <p:nvGrpSpPr>
          <p:cNvPr id="19" name="그룹 16">
            <a:extLst>
              <a:ext uri="{FF2B5EF4-FFF2-40B4-BE49-F238E27FC236}">
                <a16:creationId xmlns:a16="http://schemas.microsoft.com/office/drawing/2014/main" id="{A9F9FA2E-448F-2E49-A72F-02941AF10D42}"/>
              </a:ext>
            </a:extLst>
          </p:cNvPr>
          <p:cNvGrpSpPr/>
          <p:nvPr/>
        </p:nvGrpSpPr>
        <p:grpSpPr>
          <a:xfrm>
            <a:off x="10907059" y="5625548"/>
            <a:ext cx="1284949" cy="1275312"/>
            <a:chOff x="0" y="0"/>
            <a:chExt cx="1284947" cy="1275310"/>
          </a:xfrm>
        </p:grpSpPr>
        <p:pic>
          <p:nvPicPr>
            <p:cNvPr id="20" name="그림 13" descr="그림 13">
              <a:extLst>
                <a:ext uri="{FF2B5EF4-FFF2-40B4-BE49-F238E27FC236}">
                  <a16:creationId xmlns:a16="http://schemas.microsoft.com/office/drawing/2014/main" id="{2DC98ADC-A4B2-C345-8BE4-B1780AB3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7" cy="1275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텍스트상자 14">
              <a:extLst>
                <a:ext uri="{FF2B5EF4-FFF2-40B4-BE49-F238E27FC236}">
                  <a16:creationId xmlns:a16="http://schemas.microsoft.com/office/drawing/2014/main" id="{BCFD0570-3497-8842-9E26-7E5AA42916FC}"/>
                </a:ext>
              </a:extLst>
            </p:cNvPr>
            <p:cNvSpPr txBox="1"/>
            <p:nvPr/>
          </p:nvSpPr>
          <p:spPr>
            <a:xfrm>
              <a:off x="406896" y="495288"/>
              <a:ext cx="484755" cy="553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22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1004365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6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3"/>
            <a:ext cx="9190730" cy="322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제목 1"/>
          <p:cNvSpPr txBox="1">
            <a:spLocks noGrp="1"/>
          </p:cNvSpPr>
          <p:nvPr>
            <p:ph type="title"/>
          </p:nvPr>
        </p:nvSpPr>
        <p:spPr>
          <a:xfrm>
            <a:off x="0" y="180106"/>
            <a:ext cx="12192000" cy="646697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rPr dirty="0"/>
              <a:t>PLANS for next week</a:t>
            </a:r>
          </a:p>
        </p:txBody>
      </p:sp>
      <p:graphicFrame>
        <p:nvGraphicFramePr>
          <p:cNvPr id="266" name="표 2"/>
          <p:cNvGraphicFramePr/>
          <p:nvPr>
            <p:extLst>
              <p:ext uri="{D42A27DB-BD31-4B8C-83A1-F6EECF244321}">
                <p14:modId xmlns:p14="http://schemas.microsoft.com/office/powerpoint/2010/main" val="4001668123"/>
              </p:ext>
            </p:extLst>
          </p:nvPr>
        </p:nvGraphicFramePr>
        <p:xfrm>
          <a:off x="0" y="2440589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14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7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ym typeface="Helvetica"/>
                        </a:rPr>
                        <a:t>Week 1</a:t>
                      </a:r>
                      <a:r>
                        <a:rPr lang="en-US" altLang="ko-KR" sz="3000" b="1" dirty="0">
                          <a:sym typeface="Helvetica"/>
                        </a:rPr>
                        <a:t>4</a:t>
                      </a:r>
                      <a:endParaRPr sz="30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2300" b="1">
                          <a:sym typeface="Helvetica"/>
                        </a:defRPr>
                      </a:pPr>
                      <a:r>
                        <a:rPr lang="en-US" sz="4000" dirty="0">
                          <a:solidFill>
                            <a:srgbClr val="C00000"/>
                          </a:solidFill>
                        </a:rPr>
                        <a:t>Final Demonstration</a:t>
                      </a:r>
                      <a:endParaRPr sz="4000" dirty="0">
                        <a:solidFill>
                          <a:srgbClr val="C00000"/>
                        </a:solidFill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2">
              <a:defRPr sz="8100" b="1"/>
            </a:pPr>
            <a:r>
              <a:t>Q</a:t>
            </a:r>
            <a:r>
              <a:rPr sz="4800"/>
              <a:t>&amp;</a:t>
            </a:r>
            <a:r>
              <a:t>A</a:t>
            </a:r>
          </a:p>
        </p:txBody>
      </p:sp>
      <p:pic>
        <p:nvPicPr>
          <p:cNvPr id="274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ADD87B-DD02-B544-9D8A-63FDFE383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16" y="5776753"/>
            <a:ext cx="1181731" cy="9232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제목 1"/>
          <p:cNvSpPr txBox="1">
            <a:spLocks noGrp="1"/>
          </p:cNvSpPr>
          <p:nvPr>
            <p:ph type="title"/>
          </p:nvPr>
        </p:nvSpPr>
        <p:spPr>
          <a:xfrm>
            <a:off x="0" y="2621246"/>
            <a:ext cx="12192000" cy="1325567"/>
          </a:xfrm>
          <a:prstGeom prst="rect">
            <a:avLst/>
          </a:prstGeom>
        </p:spPr>
        <p:txBody>
          <a:bodyPr/>
          <a:lstStyle>
            <a:lvl1pPr algn="ctr" defTabSz="740662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56E33AEB-36D6-194C-9879-4AED3D8DF585}"/>
              </a:ext>
            </a:extLst>
          </p:cNvPr>
          <p:cNvSpPr txBox="1">
            <a:spLocks/>
          </p:cNvSpPr>
          <p:nvPr/>
        </p:nvSpPr>
        <p:spPr>
          <a:xfrm>
            <a:off x="0" y="38344"/>
            <a:ext cx="12192000" cy="355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endParaRPr kumimoji="1" lang="en-US" altLang="ko-KR" sz="2300" b="1" dirty="0"/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756DB07-21EB-C144-919B-31A4EB7BA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814028"/>
              </p:ext>
            </p:extLst>
          </p:nvPr>
        </p:nvGraphicFramePr>
        <p:xfrm>
          <a:off x="0" y="1557385"/>
          <a:ext cx="12192000" cy="480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F6F14B21-6D43-1F45-A240-55935DA6B815}"/>
              </a:ext>
            </a:extLst>
          </p:cNvPr>
          <p:cNvSpPr txBox="1">
            <a:spLocks/>
          </p:cNvSpPr>
          <p:nvPr/>
        </p:nvSpPr>
        <p:spPr>
          <a:xfrm>
            <a:off x="0" y="370162"/>
            <a:ext cx="12192000" cy="855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In Animal type, Dogs account for </a:t>
            </a:r>
            <a:r>
              <a:rPr kumimoji="1" lang="en-US" altLang="ko-KR" sz="3000" b="1" dirty="0"/>
              <a:t>70.9%</a:t>
            </a:r>
            <a:r>
              <a:rPr kumimoji="1" lang="en-US" altLang="ko-KR" sz="2300" b="1" dirty="0"/>
              <a:t> of all abandoned pet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106883-9076-6042-B0A1-5E9DA15FA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35" y="4747588"/>
            <a:ext cx="2153264" cy="21532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C2FC5F-6CE4-9542-83FE-711A95D1D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98" y="2168235"/>
            <a:ext cx="2045228" cy="18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442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These days, some</a:t>
            </a:r>
            <a:r>
              <a:rPr kumimoji="1" lang="ko-KR" altLang="en-US" sz="2300" b="1" dirty="0"/>
              <a:t> </a:t>
            </a:r>
            <a:r>
              <a:rPr kumimoji="1" lang="en-US" altLang="ko-KR" sz="2300" b="1" dirty="0"/>
              <a:t>of the Vet </a:t>
            </a:r>
          </a:p>
          <a:p>
            <a:pPr algn="ctr" hangingPunct="1"/>
            <a:r>
              <a:rPr kumimoji="1" lang="en-US" altLang="ko-KR" sz="2300" b="1" dirty="0"/>
              <a:t>recommend to implant the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Micro Chip</a:t>
            </a:r>
            <a:r>
              <a:rPr kumimoji="1" lang="en-US" altLang="ko-KR" sz="2300" b="1" dirty="0"/>
              <a:t> in the pet’s body,</a:t>
            </a:r>
          </a:p>
          <a:p>
            <a:pPr algn="ctr" hangingPunct="1"/>
            <a:r>
              <a:rPr kumimoji="1" lang="en-US" altLang="ko-KR" sz="2300" b="1" dirty="0"/>
              <a:t>But most of the owner don’t want their pet to be implanted.</a:t>
            </a:r>
          </a:p>
          <a:p>
            <a:pPr algn="ctr" hangingPunct="1"/>
            <a:endParaRPr kumimoji="1" lang="en-US" altLang="ko-KR" sz="2300" b="1" dirty="0"/>
          </a:p>
          <a:p>
            <a:pPr algn="ctr" hangingPunct="1"/>
            <a:r>
              <a:rPr kumimoji="1" lang="en-US" altLang="ko-KR" sz="2300" b="1" dirty="0"/>
              <a:t>And the </a:t>
            </a:r>
            <a:r>
              <a:rPr kumimoji="1" lang="en-US" altLang="ko-KR" sz="3000" b="1" dirty="0">
                <a:solidFill>
                  <a:srgbClr val="C00000"/>
                </a:solidFill>
              </a:rPr>
              <a:t>Dog Necklace</a:t>
            </a:r>
            <a:r>
              <a:rPr kumimoji="1" lang="en-US" altLang="ko-KR" sz="2300" b="1" dirty="0">
                <a:solidFill>
                  <a:srgbClr val="C00000"/>
                </a:solidFill>
              </a:rPr>
              <a:t> </a:t>
            </a:r>
            <a:r>
              <a:rPr kumimoji="1" lang="en-US" altLang="ko-KR" sz="2300" b="1" dirty="0"/>
              <a:t>can be disappear easily,</a:t>
            </a:r>
          </a:p>
          <a:p>
            <a:pPr algn="ctr" hangingPunct="1"/>
            <a:r>
              <a:rPr kumimoji="1" lang="en-US" altLang="ko-KR" sz="2300" b="1" dirty="0"/>
              <a:t>and some dogs may don’t like it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6CC1799-60F5-994C-A4F8-C70C386B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" y="242294"/>
            <a:ext cx="2094272" cy="24164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873C1E-B82C-4844-B042-6B1CAF43C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09" y="596255"/>
            <a:ext cx="1447592" cy="14410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881F20-01EE-4B4A-85CD-88B206756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735" y="4463604"/>
            <a:ext cx="2392324" cy="22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A6DAF79B-5DA2-A849-8558-78F49069B9D2}"/>
              </a:ext>
            </a:extLst>
          </p:cNvPr>
          <p:cNvSpPr txBox="1">
            <a:spLocks/>
          </p:cNvSpPr>
          <p:nvPr/>
        </p:nvSpPr>
        <p:spPr>
          <a:xfrm>
            <a:off x="0" y="737415"/>
            <a:ext cx="12192000" cy="1972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300" b="1" dirty="0"/>
              <a:t>Then we found out that </a:t>
            </a:r>
          </a:p>
          <a:p>
            <a:pPr algn="ctr" hangingPunct="1"/>
            <a:endParaRPr kumimoji="1" lang="en-US" altLang="ko-KR" sz="1500" b="1" dirty="0"/>
          </a:p>
          <a:p>
            <a:pPr algn="ctr" hangingPunct="1"/>
            <a:r>
              <a:rPr kumimoji="1" lang="en-US" altLang="ko-KR" sz="3000" b="1" dirty="0"/>
              <a:t>Dog’s Nose shape is different for each dogs</a:t>
            </a:r>
          </a:p>
          <a:p>
            <a:pPr algn="ctr" hangingPunct="1"/>
            <a:endParaRPr kumimoji="1" lang="en-US" altLang="ko-KR" sz="1500" b="1" dirty="0"/>
          </a:p>
          <a:p>
            <a:pPr algn="ctr" hangingPunct="1"/>
            <a:r>
              <a:rPr kumimoji="1" lang="en-US" altLang="ko-KR" sz="2300" b="1" dirty="0"/>
              <a:t>Same Principle with fingerprint in human side.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F10704-45EC-A84A-88CA-00A495B1E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91" y="3351510"/>
            <a:ext cx="1978073" cy="1978073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BBDA762-4D0A-4840-950E-32C169645BF9}"/>
              </a:ext>
            </a:extLst>
          </p:cNvPr>
          <p:cNvCxnSpPr>
            <a:cxnSpLocks/>
          </p:cNvCxnSpPr>
          <p:nvPr/>
        </p:nvCxnSpPr>
        <p:spPr>
          <a:xfrm>
            <a:off x="5864490" y="4226454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FC694897-C499-6B49-88DF-00C0A6D64A35}"/>
              </a:ext>
            </a:extLst>
          </p:cNvPr>
          <p:cNvCxnSpPr>
            <a:cxnSpLocks/>
          </p:cNvCxnSpPr>
          <p:nvPr/>
        </p:nvCxnSpPr>
        <p:spPr>
          <a:xfrm>
            <a:off x="5864490" y="4476158"/>
            <a:ext cx="707981" cy="0"/>
          </a:xfrm>
          <a:prstGeom prst="line">
            <a:avLst/>
          </a:prstGeom>
          <a:noFill/>
          <a:ln w="1016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E201EA8-279E-7B4B-B9EE-A8F8202E2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80" y="2367349"/>
            <a:ext cx="3946394" cy="39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017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b="1" dirty="0"/>
              <a:t>RUMYPET</a:t>
            </a:r>
            <a:br>
              <a:rPr lang="en-US" altLang="ko-KR" sz="5500" b="1" dirty="0"/>
            </a:br>
            <a:r>
              <a:rPr lang="en-US" altLang="ko-KR" sz="3000" b="1" dirty="0"/>
              <a:t>(Are you my pet?)</a:t>
            </a:r>
            <a:endParaRPr kumimoji="1"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22A08-8D00-BC45-BFF8-09EE5AD1B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18" y="4097181"/>
            <a:ext cx="3293409" cy="3293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D63272-4968-CF4E-861E-4B3D71A63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62" y="4889251"/>
            <a:ext cx="1709271" cy="170927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73D0F5-2E25-6D42-A229-50F2F6520DA1}"/>
              </a:ext>
            </a:extLst>
          </p:cNvPr>
          <p:cNvCxnSpPr>
            <a:cxnSpLocks/>
          </p:cNvCxnSpPr>
          <p:nvPr/>
        </p:nvCxnSpPr>
        <p:spPr>
          <a:xfrm>
            <a:off x="5440182" y="5678128"/>
            <a:ext cx="1438835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3B99BF-BCAE-9946-9330-0A1BACA32AAE}"/>
              </a:ext>
            </a:extLst>
          </p:cNvPr>
          <p:cNvCxnSpPr>
            <a:cxnSpLocks/>
          </p:cNvCxnSpPr>
          <p:nvPr/>
        </p:nvCxnSpPr>
        <p:spPr>
          <a:xfrm flipH="1">
            <a:off x="5333912" y="5981353"/>
            <a:ext cx="1438835" cy="1384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0" y="1685696"/>
            <a:ext cx="12192000" cy="1808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3500" b="1" dirty="0"/>
              <a:t>RUMYPET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is a Mobile Application</a:t>
            </a:r>
            <a:r>
              <a:rPr kumimoji="1" lang="ko-KR" altLang="en-US" sz="2500" b="1" dirty="0"/>
              <a:t> </a:t>
            </a:r>
            <a:r>
              <a:rPr kumimoji="1" lang="en-US" altLang="ko-KR" sz="2500" b="1" dirty="0"/>
              <a:t>(Android) </a:t>
            </a:r>
          </a:p>
          <a:p>
            <a:pPr algn="ctr" hangingPunct="1"/>
            <a:r>
              <a:rPr kumimoji="1" lang="en-US" altLang="ko-KR" sz="2500" b="1" dirty="0"/>
              <a:t>that can register Identification of the dog </a:t>
            </a:r>
          </a:p>
          <a:p>
            <a:pPr algn="ctr" hangingPunct="1"/>
            <a:r>
              <a:rPr kumimoji="1" lang="en-US" altLang="ko-KR" sz="2500" b="1" dirty="0"/>
              <a:t>by taking a picture of their nose.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DAA3C7-70DB-404C-95E3-F7124DD680F8}"/>
              </a:ext>
            </a:extLst>
          </p:cNvPr>
          <p:cNvGrpSpPr/>
          <p:nvPr/>
        </p:nvGrpSpPr>
        <p:grpSpPr>
          <a:xfrm>
            <a:off x="5721119" y="4019849"/>
            <a:ext cx="772057" cy="1425336"/>
            <a:chOff x="5713633" y="4115770"/>
            <a:chExt cx="772057" cy="14253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9CA4010-A503-884B-BBB9-150EA2B80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3633" y="4115770"/>
              <a:ext cx="772057" cy="142533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082541D-9567-AC44-871B-85233407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561" y="4250435"/>
              <a:ext cx="684992" cy="113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3539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4AB91D-A10F-9B4E-818A-12972A7D0747}"/>
              </a:ext>
            </a:extLst>
          </p:cNvPr>
          <p:cNvSpPr txBox="1">
            <a:spLocks/>
          </p:cNvSpPr>
          <p:nvPr/>
        </p:nvSpPr>
        <p:spPr>
          <a:xfrm>
            <a:off x="11148" y="1637048"/>
            <a:ext cx="12192000" cy="1585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맑은 고딕"/>
              </a:defRPr>
            </a:lvl9pPr>
          </a:lstStyle>
          <a:p>
            <a:pPr algn="ctr" hangingPunct="1"/>
            <a:r>
              <a:rPr kumimoji="1" lang="en-US" altLang="ko-KR" sz="2500" b="1" dirty="0"/>
              <a:t>Using this Application, we can find the lost dog’s owner.</a:t>
            </a:r>
          </a:p>
          <a:p>
            <a:pPr algn="ctr" hangingPunct="1"/>
            <a:endParaRPr kumimoji="1" lang="en-US" altLang="ko-KR" sz="2500" b="1" dirty="0"/>
          </a:p>
          <a:p>
            <a:pPr algn="ctr" hangingPunct="1"/>
            <a:r>
              <a:rPr kumimoji="1" lang="en-US" altLang="ko-KR" sz="2500" b="1" dirty="0"/>
              <a:t>And maybe it can be used in many ways related to the dog’s identification</a:t>
            </a:r>
            <a:endParaRPr kumimoji="1" lang="ko-KR" altLang="en-US" sz="25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653145-A2C2-8E4D-B7B9-79A81D65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79" y="4010507"/>
            <a:ext cx="1234794" cy="160029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BBB22E-17E1-4E47-BAE7-9029EE43887D}"/>
              </a:ext>
            </a:extLst>
          </p:cNvPr>
          <p:cNvCxnSpPr>
            <a:cxnSpLocks/>
          </p:cNvCxnSpPr>
          <p:nvPr/>
        </p:nvCxnSpPr>
        <p:spPr>
          <a:xfrm>
            <a:off x="4449637" y="4990357"/>
            <a:ext cx="3477026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0137928-D43E-AC4B-91C7-FA08542F8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27" y="3480265"/>
            <a:ext cx="2829142" cy="213053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C6EF2D4-E9D5-4F48-AFCB-FC92C030F56A}"/>
              </a:ext>
            </a:extLst>
          </p:cNvPr>
          <p:cNvGrpSpPr/>
          <p:nvPr/>
        </p:nvGrpSpPr>
        <p:grpSpPr>
          <a:xfrm>
            <a:off x="10907059" y="5625548"/>
            <a:ext cx="1284941" cy="1275304"/>
            <a:chOff x="10907059" y="0"/>
            <a:chExt cx="1284941" cy="12753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476AAD-519A-7B4A-B9EF-08DC35ED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059" y="0"/>
              <a:ext cx="1284941" cy="1275304"/>
            </a:xfrm>
            <a:prstGeom prst="rect">
              <a:avLst/>
            </a:prstGeom>
          </p:spPr>
        </p:pic>
        <p:sp>
          <p:nvSpPr>
            <p:cNvPr id="25" name="텍스트상자 24">
              <a:extLst>
                <a:ext uri="{FF2B5EF4-FFF2-40B4-BE49-F238E27FC236}">
                  <a16:creationId xmlns:a16="http://schemas.microsoft.com/office/drawing/2014/main" id="{7AA19D13-83D8-0841-9927-2ABAE7141C8B}"/>
                </a:ext>
              </a:extLst>
            </p:cNvPr>
            <p:cNvSpPr txBox="1"/>
            <p:nvPr/>
          </p:nvSpPr>
          <p:spPr>
            <a:xfrm>
              <a:off x="11399166" y="505940"/>
              <a:ext cx="222069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3000" b="1" dirty="0">
                  <a:solidFill>
                    <a:schemeClr val="bg1"/>
                  </a:solidFill>
                  <a:latin typeface="HeadLineA" pitchFamily="2" charset="-127"/>
                  <a:ea typeface="HeadLineA" pitchFamily="2" charset="-127"/>
                </a:rPr>
                <a:t>4</a:t>
              </a:r>
              <a:endParaRPr kumimoji="0" lang="ko-KR" altLang="en-US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adLineA" pitchFamily="2" charset="-127"/>
                <a:ea typeface="HeadLineA" pitchFamily="2" charset="-127"/>
                <a:sym typeface="맑은 고딕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DF9F29-112F-114F-A9E3-F2AB7A576578}"/>
              </a:ext>
            </a:extLst>
          </p:cNvPr>
          <p:cNvGrpSpPr/>
          <p:nvPr/>
        </p:nvGrpSpPr>
        <p:grpSpPr>
          <a:xfrm>
            <a:off x="5721119" y="4158995"/>
            <a:ext cx="772057" cy="1425336"/>
            <a:chOff x="5713633" y="4115770"/>
            <a:chExt cx="772057" cy="142533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5F14BD3-D7D2-CC46-93BB-99B71F8E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3633" y="4115770"/>
              <a:ext cx="772057" cy="142533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0C4D59C-9A48-0A45-8AA1-96079533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561" y="4250435"/>
              <a:ext cx="684992" cy="113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43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9F9F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2515</TotalTime>
  <Words>1361</Words>
  <Application>Microsoft Macintosh PowerPoint</Application>
  <PresentationFormat>와이드스크린</PresentationFormat>
  <Paragraphs>224</Paragraphs>
  <Slides>49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Malgun Gothic</vt:lpstr>
      <vt:lpstr>Malgun Gothic</vt:lpstr>
      <vt:lpstr>헤드라인A</vt:lpstr>
      <vt:lpstr>HeadLineA</vt:lpstr>
      <vt:lpstr>Arial</vt:lpstr>
      <vt:lpstr>Helvetica</vt:lpstr>
      <vt:lpstr>Office 테마</vt:lpstr>
      <vt:lpstr>PowerPoint 프레젠테이션</vt:lpstr>
      <vt:lpstr>Contents</vt:lpstr>
      <vt:lpstr>1. INTRODUCTION</vt:lpstr>
      <vt:lpstr>PowerPoint 프레젠테이션</vt:lpstr>
      <vt:lpstr>PowerPoint 프레젠테이션</vt:lpstr>
      <vt:lpstr>PowerPoint 프레젠테이션</vt:lpstr>
      <vt:lpstr>PowerPoint 프레젠테이션</vt:lpstr>
      <vt:lpstr>RUMYPET (Are you my pet?)</vt:lpstr>
      <vt:lpstr>PowerPoint 프레젠테이션</vt:lpstr>
      <vt:lpstr>2. Project Construction</vt:lpstr>
      <vt:lpstr>We are team Groza</vt:lpstr>
      <vt:lpstr>Our team is consist of three people</vt:lpstr>
      <vt:lpstr>So we divide our job into 3 Parts</vt:lpstr>
      <vt:lpstr>PowerPoint 프레젠테이션</vt:lpstr>
      <vt:lpstr>PowerPoint 프레젠테이션</vt:lpstr>
      <vt:lpstr>Project Flow Mode 0 : Registration</vt:lpstr>
      <vt:lpstr>Project Flow Mode 1 : Verification</vt:lpstr>
      <vt:lpstr>Project Flow Mode 2 : Identification</vt:lpstr>
      <vt:lpstr>3. Development Progress</vt:lpstr>
      <vt:lpstr>We visited dog cafe to collect some datas</vt:lpstr>
      <vt:lpstr>As a result, we collected some datas</vt:lpstr>
      <vt:lpstr>We used ‘Sketch’ for UI Design Tool</vt:lpstr>
      <vt:lpstr>Totally we used three programming languages</vt:lpstr>
      <vt:lpstr>Editor we used in developing</vt:lpstr>
      <vt:lpstr>Library and Framework we used</vt:lpstr>
      <vt:lpstr>PowerPoint 프레젠테이션</vt:lpstr>
      <vt:lpstr>4. Execution Result </vt:lpstr>
      <vt:lpstr>PowerPoint 프레젠테이션</vt:lpstr>
      <vt:lpstr>5. Future &amp; Plan</vt:lpstr>
      <vt:lpstr>Schedule &amp; Progress – Android &amp; Server</vt:lpstr>
      <vt:lpstr>Schedule &amp; Progress – Android &amp; Server</vt:lpstr>
      <vt:lpstr>Schedule &amp; Progress – Server</vt:lpstr>
      <vt:lpstr>Schedule &amp; Progress – Server (in mode 1)</vt:lpstr>
      <vt:lpstr>Schedule &amp; Progress – Python (in mode 1)</vt:lpstr>
      <vt:lpstr>Schedule &amp; Progress – Python (in mode 1)</vt:lpstr>
      <vt:lpstr>Schedule &amp; Progress – Android (in mode 1)</vt:lpstr>
      <vt:lpstr>Schedule &amp; Progress – Android (in mode 1)</vt:lpstr>
      <vt:lpstr>Schedule &amp; Progress – Android (in mode 2)</vt:lpstr>
      <vt:lpstr>Schedule &amp; Progress – Server (in mode 2)</vt:lpstr>
      <vt:lpstr>Schedule &amp; Progress – Server (in mode 2)</vt:lpstr>
      <vt:lpstr>Schedule &amp; Progress – Android (in mode 2)</vt:lpstr>
      <vt:lpstr>Schedule &amp; Progress – Python (in mode 2)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팽진욱</cp:lastModifiedBy>
  <cp:revision>131</cp:revision>
  <dcterms:modified xsi:type="dcterms:W3CDTF">2018-06-02T11:11:03Z</dcterms:modified>
</cp:coreProperties>
</file>